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492" r:id="rId2"/>
    <p:sldId id="710" r:id="rId3"/>
    <p:sldId id="711" r:id="rId4"/>
    <p:sldId id="712" r:id="rId5"/>
    <p:sldId id="699" r:id="rId6"/>
    <p:sldId id="717" r:id="rId7"/>
    <p:sldId id="713" r:id="rId8"/>
    <p:sldId id="714" r:id="rId9"/>
    <p:sldId id="715" r:id="rId10"/>
    <p:sldId id="723" r:id="rId11"/>
    <p:sldId id="719" r:id="rId12"/>
    <p:sldId id="720" r:id="rId13"/>
    <p:sldId id="716" r:id="rId14"/>
    <p:sldId id="718" r:id="rId15"/>
    <p:sldId id="721" r:id="rId16"/>
    <p:sldId id="72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75" y="1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B5D4A2-4758-4FB2-A5C8-0D05332F18AB}" type="datetimeFigureOut">
              <a:rPr lang="zh-CN" altLang="en-US" smtClean="0"/>
              <a:t>2020/2/5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25447D-0BF9-4406-95EF-7A01447FB74A}" type="slidenum">
              <a:rPr lang="zh-CN" altLang="en-US" smtClean="0"/>
              <a:t>‹#›</a:t>
            </a:fld>
            <a:endParaRPr lang="zh-CN" altLang="en-US"/>
          </a:p>
        </p:txBody>
      </p:sp>
    </p:spTree>
    <p:extLst>
      <p:ext uri="{BB962C8B-B14F-4D97-AF65-F5344CB8AC3E}">
        <p14:creationId xmlns:p14="http://schemas.microsoft.com/office/powerpoint/2010/main" val="246493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E55A643-1664-4E10-B570-05AAF1100397}" type="slidenum">
              <a:rPr lang="zh-CN" altLang="en-US" smtClean="0"/>
              <a:t>1</a:t>
            </a:fld>
            <a:endParaRPr lang="zh-CN" altLang="en-US"/>
          </a:p>
        </p:txBody>
      </p:sp>
    </p:spTree>
    <p:extLst>
      <p:ext uri="{BB962C8B-B14F-4D97-AF65-F5344CB8AC3E}">
        <p14:creationId xmlns:p14="http://schemas.microsoft.com/office/powerpoint/2010/main" val="3829735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CC35C-E448-4509-BEA6-74C4BC4F45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D644B96-8E42-4A48-8AEB-39CA72E15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00C644-3E91-4249-886E-ABA592AC0392}"/>
              </a:ext>
            </a:extLst>
          </p:cNvPr>
          <p:cNvSpPr>
            <a:spLocks noGrp="1"/>
          </p:cNvSpPr>
          <p:nvPr>
            <p:ph type="dt" sz="half" idx="10"/>
          </p:nvPr>
        </p:nvSpPr>
        <p:spPr/>
        <p:txBody>
          <a:bodyPr/>
          <a:lstStyle/>
          <a:p>
            <a:fld id="{E44EC9A5-C5EB-483D-8A17-BE654D2B2259}" type="datetimeFigureOut">
              <a:rPr lang="zh-CN" altLang="en-US" smtClean="0"/>
              <a:t>2020/2/5</a:t>
            </a:fld>
            <a:endParaRPr lang="zh-CN" altLang="en-US"/>
          </a:p>
        </p:txBody>
      </p:sp>
      <p:sp>
        <p:nvSpPr>
          <p:cNvPr id="5" name="页脚占位符 4">
            <a:extLst>
              <a:ext uri="{FF2B5EF4-FFF2-40B4-BE49-F238E27FC236}">
                <a16:creationId xmlns:a16="http://schemas.microsoft.com/office/drawing/2014/main" id="{9ED8907D-94B0-4937-87EB-5DFACD7418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9D011B-7162-4936-80C0-26E42F1F0F6C}"/>
              </a:ext>
            </a:extLst>
          </p:cNvPr>
          <p:cNvSpPr>
            <a:spLocks noGrp="1"/>
          </p:cNvSpPr>
          <p:nvPr>
            <p:ph type="sldNum" sz="quarter" idx="12"/>
          </p:nvPr>
        </p:nvSpPr>
        <p:spPr/>
        <p:txBody>
          <a:body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3346837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C0E16-9416-431A-9289-DD1E45E7218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825A7F1-9556-44D0-92B0-53E61CDCF2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0B3708-E357-4221-BB01-0CB5D2C87ACE}"/>
              </a:ext>
            </a:extLst>
          </p:cNvPr>
          <p:cNvSpPr>
            <a:spLocks noGrp="1"/>
          </p:cNvSpPr>
          <p:nvPr>
            <p:ph type="dt" sz="half" idx="10"/>
          </p:nvPr>
        </p:nvSpPr>
        <p:spPr/>
        <p:txBody>
          <a:bodyPr/>
          <a:lstStyle/>
          <a:p>
            <a:fld id="{E44EC9A5-C5EB-483D-8A17-BE654D2B2259}" type="datetimeFigureOut">
              <a:rPr lang="zh-CN" altLang="en-US" smtClean="0"/>
              <a:t>2020/2/5</a:t>
            </a:fld>
            <a:endParaRPr lang="zh-CN" altLang="en-US"/>
          </a:p>
        </p:txBody>
      </p:sp>
      <p:sp>
        <p:nvSpPr>
          <p:cNvPr id="5" name="页脚占位符 4">
            <a:extLst>
              <a:ext uri="{FF2B5EF4-FFF2-40B4-BE49-F238E27FC236}">
                <a16:creationId xmlns:a16="http://schemas.microsoft.com/office/drawing/2014/main" id="{8CB2FDF1-BD03-4695-905E-EC25087AA3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413102-428D-43C2-871A-CE68CA456724}"/>
              </a:ext>
            </a:extLst>
          </p:cNvPr>
          <p:cNvSpPr>
            <a:spLocks noGrp="1"/>
          </p:cNvSpPr>
          <p:nvPr>
            <p:ph type="sldNum" sz="quarter" idx="12"/>
          </p:nvPr>
        </p:nvSpPr>
        <p:spPr/>
        <p:txBody>
          <a:body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2007876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BDABF9-00A3-4FF3-820E-14CD8918A94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F884FE-BD28-48A3-8F91-EC95F8987CF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348FD2-B54E-4CD7-B307-79621A30AE36}"/>
              </a:ext>
            </a:extLst>
          </p:cNvPr>
          <p:cNvSpPr>
            <a:spLocks noGrp="1"/>
          </p:cNvSpPr>
          <p:nvPr>
            <p:ph type="dt" sz="half" idx="10"/>
          </p:nvPr>
        </p:nvSpPr>
        <p:spPr/>
        <p:txBody>
          <a:bodyPr/>
          <a:lstStyle/>
          <a:p>
            <a:fld id="{E44EC9A5-C5EB-483D-8A17-BE654D2B2259}" type="datetimeFigureOut">
              <a:rPr lang="zh-CN" altLang="en-US" smtClean="0"/>
              <a:t>2020/2/5</a:t>
            </a:fld>
            <a:endParaRPr lang="zh-CN" altLang="en-US"/>
          </a:p>
        </p:txBody>
      </p:sp>
      <p:sp>
        <p:nvSpPr>
          <p:cNvPr id="5" name="页脚占位符 4">
            <a:extLst>
              <a:ext uri="{FF2B5EF4-FFF2-40B4-BE49-F238E27FC236}">
                <a16:creationId xmlns:a16="http://schemas.microsoft.com/office/drawing/2014/main" id="{BF3AD99E-1A15-4A26-B102-AD4B158F28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ADB386-1D71-4CB8-A0C9-45D61399A2AE}"/>
              </a:ext>
            </a:extLst>
          </p:cNvPr>
          <p:cNvSpPr>
            <a:spLocks noGrp="1"/>
          </p:cNvSpPr>
          <p:nvPr>
            <p:ph type="sldNum" sz="quarter" idx="12"/>
          </p:nvPr>
        </p:nvSpPr>
        <p:spPr/>
        <p:txBody>
          <a:body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1240726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5443" cy="5127948"/>
          </a:xfrm>
          <a:prstGeom prst="rect">
            <a:avLst/>
          </a:prstGeom>
        </p:spPr>
      </p:pic>
      <p:sp>
        <p:nvSpPr>
          <p:cNvPr id="8" name="矩形 6"/>
          <p:cNvSpPr>
            <a:spLocks noChangeArrowheads="1"/>
          </p:cNvSpPr>
          <p:nvPr userDrawn="1"/>
        </p:nvSpPr>
        <p:spPr bwMode="auto">
          <a:xfrm>
            <a:off x="1" y="2880368"/>
            <a:ext cx="12195442" cy="3990845"/>
          </a:xfrm>
          <a:prstGeom prst="rect">
            <a:avLst/>
          </a:prstGeom>
          <a:solidFill>
            <a:schemeClr val="tx1">
              <a:lumMod val="95000"/>
              <a:lumOff val="5000"/>
            </a:schemeClr>
          </a:solidFill>
          <a:ln>
            <a:noFill/>
          </a:ln>
        </p:spPr>
        <p:txBody>
          <a:bodyPr lIns="64487" tIns="32244" rIns="64487" bIns="32244" anchor="ctr"/>
          <a:lstStyle/>
          <a:p>
            <a:pPr algn="ctr"/>
            <a:endParaRPr lang="zh-CN" altLang="zh-CN" sz="1800">
              <a:solidFill>
                <a:srgbClr val="FFFFFF"/>
              </a:solidFill>
              <a:latin typeface="方正兰亭粗黑_GBK" charset="-122"/>
              <a:ea typeface="方正兰亭粗黑_GBK" charset="-122"/>
              <a:sym typeface="微软雅黑" pitchFamily="34" charset="-122"/>
            </a:endParaRPr>
          </a:p>
        </p:txBody>
      </p:sp>
      <p:sp>
        <p:nvSpPr>
          <p:cNvPr id="10" name="TextBox 9"/>
          <p:cNvSpPr txBox="1"/>
          <p:nvPr userDrawn="1"/>
        </p:nvSpPr>
        <p:spPr>
          <a:xfrm>
            <a:off x="5354801" y="6629355"/>
            <a:ext cx="1282990" cy="218969"/>
          </a:xfrm>
          <a:prstGeom prst="rect">
            <a:avLst/>
          </a:prstGeom>
          <a:noFill/>
        </p:spPr>
        <p:txBody>
          <a:bodyPr wrap="none" lIns="64487" tIns="32244" rIns="64487" bIns="32244" rtlCol="0">
            <a:spAutoFit/>
          </a:bodyPr>
          <a:lstStyle/>
          <a:p>
            <a:r>
              <a:rPr lang="en-US" altLang="zh-CN" sz="1000" dirty="0">
                <a:solidFill>
                  <a:prstClr val="white">
                    <a:lumMod val="50000"/>
                  </a:prstClr>
                </a:solidFill>
              </a:rPr>
              <a:t>© </a:t>
            </a:r>
            <a:r>
              <a:rPr lang="zh-CN" altLang="en-US" sz="1000" dirty="0">
                <a:solidFill>
                  <a:prstClr val="white">
                    <a:lumMod val="50000"/>
                  </a:prstClr>
                </a:solidFill>
              </a:rPr>
              <a:t>明源云   版权所有</a:t>
            </a:r>
            <a:endParaRPr lang="zh-CN" altLang="en-US" sz="1000" dirty="0">
              <a:solidFill>
                <a:prstClr val="white">
                  <a:lumMod val="50000"/>
                </a:prst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24125" y="868716"/>
            <a:ext cx="1347191" cy="415045"/>
          </a:xfrm>
          <a:prstGeom prst="rect">
            <a:avLst/>
          </a:prstGeom>
        </p:spPr>
      </p:pic>
    </p:spTree>
    <p:extLst>
      <p:ext uri="{BB962C8B-B14F-4D97-AF65-F5344CB8AC3E}">
        <p14:creationId xmlns:p14="http://schemas.microsoft.com/office/powerpoint/2010/main" val="1746139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968"/>
            <a:ext cx="12193718" cy="6857032"/>
          </a:xfrm>
          <a:prstGeom prst="rect">
            <a:avLst/>
          </a:prstGeom>
        </p:spPr>
      </p:pic>
    </p:spTree>
    <p:extLst>
      <p:ext uri="{BB962C8B-B14F-4D97-AF65-F5344CB8AC3E}">
        <p14:creationId xmlns:p14="http://schemas.microsoft.com/office/powerpoint/2010/main" val="332297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936D5-27CC-4830-89CE-1BF96733A3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D9C7C5-87FE-4FF7-BC36-83B4994F6D3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0A4E3C-944E-4640-A052-5F19B6BB6CDF}"/>
              </a:ext>
            </a:extLst>
          </p:cNvPr>
          <p:cNvSpPr>
            <a:spLocks noGrp="1"/>
          </p:cNvSpPr>
          <p:nvPr>
            <p:ph type="dt" sz="half" idx="10"/>
          </p:nvPr>
        </p:nvSpPr>
        <p:spPr/>
        <p:txBody>
          <a:bodyPr/>
          <a:lstStyle/>
          <a:p>
            <a:fld id="{E44EC9A5-C5EB-483D-8A17-BE654D2B2259}" type="datetimeFigureOut">
              <a:rPr lang="zh-CN" altLang="en-US" smtClean="0"/>
              <a:t>2020/2/5</a:t>
            </a:fld>
            <a:endParaRPr lang="zh-CN" altLang="en-US"/>
          </a:p>
        </p:txBody>
      </p:sp>
      <p:sp>
        <p:nvSpPr>
          <p:cNvPr id="5" name="页脚占位符 4">
            <a:extLst>
              <a:ext uri="{FF2B5EF4-FFF2-40B4-BE49-F238E27FC236}">
                <a16:creationId xmlns:a16="http://schemas.microsoft.com/office/drawing/2014/main" id="{D41A4965-F820-469F-8B38-565B3E935B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D8A60B-23DB-4DBA-954E-2AF8B51DFAF3}"/>
              </a:ext>
            </a:extLst>
          </p:cNvPr>
          <p:cNvSpPr>
            <a:spLocks noGrp="1"/>
          </p:cNvSpPr>
          <p:nvPr>
            <p:ph type="sldNum" sz="quarter" idx="12"/>
          </p:nvPr>
        </p:nvSpPr>
        <p:spPr/>
        <p:txBody>
          <a:body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1162169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82BFF-2C78-439C-A548-886FBFD9354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E692A5-64FC-43C0-8DE7-74D170405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C3B4251-0194-4A0F-92B1-D96C190BCB47}"/>
              </a:ext>
            </a:extLst>
          </p:cNvPr>
          <p:cNvSpPr>
            <a:spLocks noGrp="1"/>
          </p:cNvSpPr>
          <p:nvPr>
            <p:ph type="dt" sz="half" idx="10"/>
          </p:nvPr>
        </p:nvSpPr>
        <p:spPr/>
        <p:txBody>
          <a:bodyPr/>
          <a:lstStyle/>
          <a:p>
            <a:fld id="{E44EC9A5-C5EB-483D-8A17-BE654D2B2259}" type="datetimeFigureOut">
              <a:rPr lang="zh-CN" altLang="en-US" smtClean="0"/>
              <a:t>2020/2/5</a:t>
            </a:fld>
            <a:endParaRPr lang="zh-CN" altLang="en-US"/>
          </a:p>
        </p:txBody>
      </p:sp>
      <p:sp>
        <p:nvSpPr>
          <p:cNvPr id="5" name="页脚占位符 4">
            <a:extLst>
              <a:ext uri="{FF2B5EF4-FFF2-40B4-BE49-F238E27FC236}">
                <a16:creationId xmlns:a16="http://schemas.microsoft.com/office/drawing/2014/main" id="{37469479-5EA7-4E58-87ED-39DFECF5F6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01CF89-BC55-498B-BCFD-8DF985FB47EF}"/>
              </a:ext>
            </a:extLst>
          </p:cNvPr>
          <p:cNvSpPr>
            <a:spLocks noGrp="1"/>
          </p:cNvSpPr>
          <p:nvPr>
            <p:ph type="sldNum" sz="quarter" idx="12"/>
          </p:nvPr>
        </p:nvSpPr>
        <p:spPr/>
        <p:txBody>
          <a:body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424038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462B3-FC92-4919-9AFF-D8D3F4AEE1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0C33C3-B43E-47CB-9CC7-7EA899763B5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19EC8CF-7B28-4D2A-987C-8433C99343C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2E06009-39F7-46BC-B770-07E0788384B7}"/>
              </a:ext>
            </a:extLst>
          </p:cNvPr>
          <p:cNvSpPr>
            <a:spLocks noGrp="1"/>
          </p:cNvSpPr>
          <p:nvPr>
            <p:ph type="dt" sz="half" idx="10"/>
          </p:nvPr>
        </p:nvSpPr>
        <p:spPr/>
        <p:txBody>
          <a:bodyPr/>
          <a:lstStyle/>
          <a:p>
            <a:fld id="{E44EC9A5-C5EB-483D-8A17-BE654D2B2259}" type="datetimeFigureOut">
              <a:rPr lang="zh-CN" altLang="en-US" smtClean="0"/>
              <a:t>2020/2/5</a:t>
            </a:fld>
            <a:endParaRPr lang="zh-CN" altLang="en-US"/>
          </a:p>
        </p:txBody>
      </p:sp>
      <p:sp>
        <p:nvSpPr>
          <p:cNvPr id="6" name="页脚占位符 5">
            <a:extLst>
              <a:ext uri="{FF2B5EF4-FFF2-40B4-BE49-F238E27FC236}">
                <a16:creationId xmlns:a16="http://schemas.microsoft.com/office/drawing/2014/main" id="{223E658D-0327-4886-A6FD-F619F110B9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BA0C09-1E7A-4D07-B2B2-CC12798FE850}"/>
              </a:ext>
            </a:extLst>
          </p:cNvPr>
          <p:cNvSpPr>
            <a:spLocks noGrp="1"/>
          </p:cNvSpPr>
          <p:nvPr>
            <p:ph type="sldNum" sz="quarter" idx="12"/>
          </p:nvPr>
        </p:nvSpPr>
        <p:spPr/>
        <p:txBody>
          <a:body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2827455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EEF8D-5E1F-44B5-AD81-CE645CD7EF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111FDE2-A7B5-4854-9207-6020CCD2A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6D9F8C5-0572-49CB-B5D0-8BA61C68018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A542F84-A6FA-4295-B2C4-8FFD96C8AC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0D0A4F5-A829-415E-8208-1547BD27123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473C51E-C086-4C65-88B2-9068E744C622}"/>
              </a:ext>
            </a:extLst>
          </p:cNvPr>
          <p:cNvSpPr>
            <a:spLocks noGrp="1"/>
          </p:cNvSpPr>
          <p:nvPr>
            <p:ph type="dt" sz="half" idx="10"/>
          </p:nvPr>
        </p:nvSpPr>
        <p:spPr/>
        <p:txBody>
          <a:bodyPr/>
          <a:lstStyle/>
          <a:p>
            <a:fld id="{E44EC9A5-C5EB-483D-8A17-BE654D2B2259}" type="datetimeFigureOut">
              <a:rPr lang="zh-CN" altLang="en-US" smtClean="0"/>
              <a:t>2020/2/5</a:t>
            </a:fld>
            <a:endParaRPr lang="zh-CN" altLang="en-US"/>
          </a:p>
        </p:txBody>
      </p:sp>
      <p:sp>
        <p:nvSpPr>
          <p:cNvPr id="8" name="页脚占位符 7">
            <a:extLst>
              <a:ext uri="{FF2B5EF4-FFF2-40B4-BE49-F238E27FC236}">
                <a16:creationId xmlns:a16="http://schemas.microsoft.com/office/drawing/2014/main" id="{E4577BDB-C36D-4410-80C1-F63C61882F9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E79D9A4-8DBE-4481-8D71-2B4DDAD17064}"/>
              </a:ext>
            </a:extLst>
          </p:cNvPr>
          <p:cNvSpPr>
            <a:spLocks noGrp="1"/>
          </p:cNvSpPr>
          <p:nvPr>
            <p:ph type="sldNum" sz="quarter" idx="12"/>
          </p:nvPr>
        </p:nvSpPr>
        <p:spPr/>
        <p:txBody>
          <a:body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39033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5932A-9E76-4611-963D-78BFC89D504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D2724BE-6BEF-4458-9F66-7FF2D2A61624}"/>
              </a:ext>
            </a:extLst>
          </p:cNvPr>
          <p:cNvSpPr>
            <a:spLocks noGrp="1"/>
          </p:cNvSpPr>
          <p:nvPr>
            <p:ph type="dt" sz="half" idx="10"/>
          </p:nvPr>
        </p:nvSpPr>
        <p:spPr/>
        <p:txBody>
          <a:bodyPr/>
          <a:lstStyle/>
          <a:p>
            <a:fld id="{E44EC9A5-C5EB-483D-8A17-BE654D2B2259}" type="datetimeFigureOut">
              <a:rPr lang="zh-CN" altLang="en-US" smtClean="0"/>
              <a:t>2020/2/5</a:t>
            </a:fld>
            <a:endParaRPr lang="zh-CN" altLang="en-US"/>
          </a:p>
        </p:txBody>
      </p:sp>
      <p:sp>
        <p:nvSpPr>
          <p:cNvPr id="4" name="页脚占位符 3">
            <a:extLst>
              <a:ext uri="{FF2B5EF4-FFF2-40B4-BE49-F238E27FC236}">
                <a16:creationId xmlns:a16="http://schemas.microsoft.com/office/drawing/2014/main" id="{961D7793-4B07-4826-A923-EE75FF98A66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CDE1011-7D1F-4434-878C-1657D43F10AC}"/>
              </a:ext>
            </a:extLst>
          </p:cNvPr>
          <p:cNvSpPr>
            <a:spLocks noGrp="1"/>
          </p:cNvSpPr>
          <p:nvPr>
            <p:ph type="sldNum" sz="quarter" idx="12"/>
          </p:nvPr>
        </p:nvSpPr>
        <p:spPr/>
        <p:txBody>
          <a:body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418104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3E066E-53F9-4EDE-BCB5-8C08A5CFD499}"/>
              </a:ext>
            </a:extLst>
          </p:cNvPr>
          <p:cNvSpPr>
            <a:spLocks noGrp="1"/>
          </p:cNvSpPr>
          <p:nvPr>
            <p:ph type="dt" sz="half" idx="10"/>
          </p:nvPr>
        </p:nvSpPr>
        <p:spPr/>
        <p:txBody>
          <a:bodyPr/>
          <a:lstStyle/>
          <a:p>
            <a:fld id="{E44EC9A5-C5EB-483D-8A17-BE654D2B2259}" type="datetimeFigureOut">
              <a:rPr lang="zh-CN" altLang="en-US" smtClean="0"/>
              <a:t>2020/2/5</a:t>
            </a:fld>
            <a:endParaRPr lang="zh-CN" altLang="en-US"/>
          </a:p>
        </p:txBody>
      </p:sp>
      <p:sp>
        <p:nvSpPr>
          <p:cNvPr id="3" name="页脚占位符 2">
            <a:extLst>
              <a:ext uri="{FF2B5EF4-FFF2-40B4-BE49-F238E27FC236}">
                <a16:creationId xmlns:a16="http://schemas.microsoft.com/office/drawing/2014/main" id="{CB7988FA-BAB3-4809-8A8F-47C8EB39485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80C9A8C-E238-403B-B50A-64A2644A8AE9}"/>
              </a:ext>
            </a:extLst>
          </p:cNvPr>
          <p:cNvSpPr>
            <a:spLocks noGrp="1"/>
          </p:cNvSpPr>
          <p:nvPr>
            <p:ph type="sldNum" sz="quarter" idx="12"/>
          </p:nvPr>
        </p:nvSpPr>
        <p:spPr/>
        <p:txBody>
          <a:body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4275706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0B906-2B8F-4BB3-BE01-5A3BB5946A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A303D03-A98B-4D23-A76E-8CD233B3D9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0E2FF6D-972E-49FA-9F1C-BA63B3F8B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1337886-F998-457A-9996-2F87E141E109}"/>
              </a:ext>
            </a:extLst>
          </p:cNvPr>
          <p:cNvSpPr>
            <a:spLocks noGrp="1"/>
          </p:cNvSpPr>
          <p:nvPr>
            <p:ph type="dt" sz="half" idx="10"/>
          </p:nvPr>
        </p:nvSpPr>
        <p:spPr/>
        <p:txBody>
          <a:bodyPr/>
          <a:lstStyle/>
          <a:p>
            <a:fld id="{E44EC9A5-C5EB-483D-8A17-BE654D2B2259}" type="datetimeFigureOut">
              <a:rPr lang="zh-CN" altLang="en-US" smtClean="0"/>
              <a:t>2020/2/5</a:t>
            </a:fld>
            <a:endParaRPr lang="zh-CN" altLang="en-US"/>
          </a:p>
        </p:txBody>
      </p:sp>
      <p:sp>
        <p:nvSpPr>
          <p:cNvPr id="6" name="页脚占位符 5">
            <a:extLst>
              <a:ext uri="{FF2B5EF4-FFF2-40B4-BE49-F238E27FC236}">
                <a16:creationId xmlns:a16="http://schemas.microsoft.com/office/drawing/2014/main" id="{98CC6B7D-5F08-4F9C-BCAC-495A82F9AA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84B9F7-A60D-405A-9B78-2EF937D9A6E4}"/>
              </a:ext>
            </a:extLst>
          </p:cNvPr>
          <p:cNvSpPr>
            <a:spLocks noGrp="1"/>
          </p:cNvSpPr>
          <p:nvPr>
            <p:ph type="sldNum" sz="quarter" idx="12"/>
          </p:nvPr>
        </p:nvSpPr>
        <p:spPr/>
        <p:txBody>
          <a:body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1809195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96ED6-7354-4D73-BF0D-9263B1E10CB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5767C7-5015-4123-A6C6-917B505889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B5CD784-5CF8-45BE-A038-297382D63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0328FF-C173-43A5-8FD5-E3DAA93A3B77}"/>
              </a:ext>
            </a:extLst>
          </p:cNvPr>
          <p:cNvSpPr>
            <a:spLocks noGrp="1"/>
          </p:cNvSpPr>
          <p:nvPr>
            <p:ph type="dt" sz="half" idx="10"/>
          </p:nvPr>
        </p:nvSpPr>
        <p:spPr/>
        <p:txBody>
          <a:bodyPr/>
          <a:lstStyle/>
          <a:p>
            <a:fld id="{E44EC9A5-C5EB-483D-8A17-BE654D2B2259}" type="datetimeFigureOut">
              <a:rPr lang="zh-CN" altLang="en-US" smtClean="0"/>
              <a:t>2020/2/5</a:t>
            </a:fld>
            <a:endParaRPr lang="zh-CN" altLang="en-US"/>
          </a:p>
        </p:txBody>
      </p:sp>
      <p:sp>
        <p:nvSpPr>
          <p:cNvPr id="6" name="页脚占位符 5">
            <a:extLst>
              <a:ext uri="{FF2B5EF4-FFF2-40B4-BE49-F238E27FC236}">
                <a16:creationId xmlns:a16="http://schemas.microsoft.com/office/drawing/2014/main" id="{9E967507-20E1-4B93-AA69-CBA3E8D7F4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B91115-0D98-45EC-A8FA-6F22631274B3}"/>
              </a:ext>
            </a:extLst>
          </p:cNvPr>
          <p:cNvSpPr>
            <a:spLocks noGrp="1"/>
          </p:cNvSpPr>
          <p:nvPr>
            <p:ph type="sldNum" sz="quarter" idx="12"/>
          </p:nvPr>
        </p:nvSpPr>
        <p:spPr/>
        <p:txBody>
          <a:body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1621538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4B15EAA-5D39-4A56-91DD-F35635F6B9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08FCA7C-85B6-4057-B973-D3A64834EF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02D0A62-BC70-43DB-88A9-53C5C623E2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4EC9A5-C5EB-483D-8A17-BE654D2B2259}" type="datetimeFigureOut">
              <a:rPr lang="zh-CN" altLang="en-US" smtClean="0"/>
              <a:t>2020/2/5</a:t>
            </a:fld>
            <a:endParaRPr lang="zh-CN" altLang="en-US"/>
          </a:p>
        </p:txBody>
      </p:sp>
      <p:sp>
        <p:nvSpPr>
          <p:cNvPr id="5" name="页脚占位符 4">
            <a:extLst>
              <a:ext uri="{FF2B5EF4-FFF2-40B4-BE49-F238E27FC236}">
                <a16:creationId xmlns:a16="http://schemas.microsoft.com/office/drawing/2014/main" id="{4E3D1141-8496-4A60-B86E-801E3FA8D4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C9E4587-CACC-417C-8E57-F87ABDAAC4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DF3AE-5BB9-4384-9356-BA8BFCDB822F}" type="slidenum">
              <a:rPr lang="zh-CN" altLang="en-US" smtClean="0"/>
              <a:t>‹#›</a:t>
            </a:fld>
            <a:endParaRPr lang="zh-CN" altLang="en-US"/>
          </a:p>
        </p:txBody>
      </p:sp>
    </p:spTree>
    <p:extLst>
      <p:ext uri="{BB962C8B-B14F-4D97-AF65-F5344CB8AC3E}">
        <p14:creationId xmlns:p14="http://schemas.microsoft.com/office/powerpoint/2010/main" val="4254751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package" Target="../embeddings/Microsoft_Excel_Worksheet.xlsx"/><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package" Target="../embeddings/Microsoft_Excel_Worksheet1.xlsx"/></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59679" y="5660732"/>
            <a:ext cx="2864923" cy="680527"/>
          </a:xfrm>
          <a:prstGeom prst="rect">
            <a:avLst/>
          </a:prstGeom>
          <a:noFill/>
        </p:spPr>
        <p:txBody>
          <a:bodyPr wrap="square" lIns="64487" tIns="32244" rIns="64487" bIns="32244" rtlCol="0">
            <a:spAutoFit/>
          </a:bodyPr>
          <a:lstStyle/>
          <a:p>
            <a:pPr algn="ctr"/>
            <a:r>
              <a:rPr lang="zh-CN" altLang="en-US" sz="2000" dirty="0">
                <a:solidFill>
                  <a:prstClr val="white"/>
                </a:solidFill>
                <a:latin typeface="微软雅黑" panose="020B0503020204020204" pitchFamily="34" charset="-122"/>
                <a:ea typeface="微软雅黑" panose="020B0503020204020204" pitchFamily="34" charset="-122"/>
              </a:rPr>
              <a:t>成本事业部</a:t>
            </a:r>
            <a:r>
              <a:rPr lang="en-US" altLang="zh-CN" sz="2000" dirty="0">
                <a:solidFill>
                  <a:prstClr val="white"/>
                </a:solidFill>
                <a:latin typeface="微软雅黑" panose="020B0503020204020204" pitchFamily="34" charset="-122"/>
                <a:ea typeface="微软雅黑" panose="020B0503020204020204" pitchFamily="34" charset="-122"/>
              </a:rPr>
              <a:t>-</a:t>
            </a:r>
            <a:r>
              <a:rPr lang="zh-CN" altLang="en-US" sz="2000" dirty="0">
                <a:solidFill>
                  <a:prstClr val="white"/>
                </a:solidFill>
                <a:latin typeface="微软雅黑" panose="020B0503020204020204" pitchFamily="34" charset="-122"/>
                <a:ea typeface="微软雅黑" panose="020B0503020204020204" pitchFamily="34" charset="-122"/>
              </a:rPr>
              <a:t>费用组</a:t>
            </a:r>
            <a:endParaRPr lang="en-US" altLang="zh-CN" sz="2000" dirty="0">
              <a:solidFill>
                <a:prstClr val="white"/>
              </a:solidFill>
              <a:latin typeface="微软雅黑" panose="020B0503020204020204" pitchFamily="34" charset="-122"/>
              <a:ea typeface="微软雅黑" panose="020B0503020204020204" pitchFamily="34" charset="-122"/>
            </a:endParaRPr>
          </a:p>
          <a:p>
            <a:pPr algn="ctr"/>
            <a:r>
              <a:rPr lang="en-US" altLang="zh-CN" sz="2000" dirty="0">
                <a:solidFill>
                  <a:prstClr val="white"/>
                </a:solidFill>
                <a:latin typeface="微软雅黑" panose="020B0503020204020204" pitchFamily="34" charset="-122"/>
                <a:ea typeface="微软雅黑" panose="020B0503020204020204" pitchFamily="34" charset="-122"/>
              </a:rPr>
              <a:t>2020</a:t>
            </a:r>
            <a:r>
              <a:rPr lang="zh-CN" altLang="en-US" sz="2000" dirty="0">
                <a:solidFill>
                  <a:prstClr val="white"/>
                </a:solidFill>
                <a:latin typeface="微软雅黑" panose="020B0503020204020204" pitchFamily="34" charset="-122"/>
                <a:ea typeface="微软雅黑" panose="020B0503020204020204" pitchFamily="34" charset="-122"/>
              </a:rPr>
              <a:t>年</a:t>
            </a:r>
            <a:r>
              <a:rPr lang="en-US" altLang="zh-CN" sz="2000" dirty="0">
                <a:solidFill>
                  <a:prstClr val="white"/>
                </a:solidFill>
                <a:latin typeface="微软雅黑" panose="020B0503020204020204" pitchFamily="34" charset="-122"/>
                <a:ea typeface="微软雅黑" panose="020B0503020204020204" pitchFamily="34" charset="-122"/>
              </a:rPr>
              <a:t>2</a:t>
            </a:r>
            <a:r>
              <a:rPr lang="zh-CN" altLang="en-US" sz="2000" dirty="0">
                <a:solidFill>
                  <a:prstClr val="white"/>
                </a:solidFill>
                <a:latin typeface="微软雅黑" panose="020B0503020204020204" pitchFamily="34" charset="-122"/>
                <a:ea typeface="微软雅黑" panose="020B0503020204020204" pitchFamily="34" charset="-122"/>
              </a:rPr>
              <a:t>月</a:t>
            </a:r>
          </a:p>
        </p:txBody>
      </p:sp>
      <p:sp>
        <p:nvSpPr>
          <p:cNvPr id="5" name="Text Box 6"/>
          <p:cNvSpPr txBox="1">
            <a:spLocks noChangeArrowheads="1"/>
          </p:cNvSpPr>
          <p:nvPr/>
        </p:nvSpPr>
        <p:spPr bwMode="auto">
          <a:xfrm>
            <a:off x="2205" y="2908781"/>
            <a:ext cx="12186004" cy="218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2779" tIns="61389" rIns="122779" bIns="61389">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defTabSz="613983" eaLnBrk="1" hangingPunct="1">
              <a:lnSpc>
                <a:spcPct val="150000"/>
              </a:lnSpc>
            </a:pPr>
            <a:r>
              <a:rPr lang="zh-CN" altLang="en-US" sz="5399" b="1" dirty="0">
                <a:solidFill>
                  <a:srgbClr val="FFC000"/>
                </a:solidFill>
                <a:latin typeface="微软雅黑" panose="020B0503020204020204" pitchFamily="34" charset="-122"/>
                <a:ea typeface="微软雅黑" panose="020B0503020204020204" pitchFamily="34" charset="-122"/>
                <a:cs typeface="+mn-cs"/>
              </a:rPr>
              <a:t>明源云</a:t>
            </a:r>
            <a:r>
              <a:rPr lang="en-US" altLang="zh-CN" sz="5399" b="1" dirty="0">
                <a:solidFill>
                  <a:srgbClr val="FFC000"/>
                </a:solidFill>
                <a:latin typeface="微软雅黑" panose="020B0503020204020204" pitchFamily="34" charset="-122"/>
                <a:ea typeface="微软雅黑" panose="020B0503020204020204" pitchFamily="34" charset="-122"/>
                <a:cs typeface="+mn-cs"/>
              </a:rPr>
              <a:t>ERP-</a:t>
            </a:r>
            <a:r>
              <a:rPr lang="zh-CN" altLang="en-US" sz="5399" b="1" dirty="0">
                <a:solidFill>
                  <a:srgbClr val="FFC000"/>
                </a:solidFill>
                <a:latin typeface="微软雅黑" panose="020B0503020204020204" pitchFamily="34" charset="-122"/>
                <a:ea typeface="微软雅黑" panose="020B0503020204020204" pitchFamily="34" charset="-122"/>
                <a:cs typeface="+mn-cs"/>
              </a:rPr>
              <a:t>费用系统</a:t>
            </a:r>
            <a:r>
              <a:rPr lang="en-US" altLang="zh-CN" sz="5399" b="1" dirty="0">
                <a:solidFill>
                  <a:srgbClr val="FFC000"/>
                </a:solidFill>
                <a:latin typeface="微软雅黑" panose="020B0503020204020204" pitchFamily="34" charset="-122"/>
                <a:ea typeface="微软雅黑" panose="020B0503020204020204" pitchFamily="34" charset="-122"/>
                <a:cs typeface="+mn-cs"/>
              </a:rPr>
              <a:t>V2.0</a:t>
            </a:r>
          </a:p>
          <a:p>
            <a:pPr algn="ctr" defTabSz="613983" eaLnBrk="1" hangingPunct="1">
              <a:lnSpc>
                <a:spcPct val="150000"/>
              </a:lnSpc>
            </a:pPr>
            <a:r>
              <a:rPr lang="zh-CN" altLang="en-US" sz="4000" b="1" dirty="0">
                <a:solidFill>
                  <a:srgbClr val="FFC000"/>
                </a:solidFill>
                <a:latin typeface="微软雅黑" panose="020B0503020204020204" pitchFamily="34" charset="-122"/>
                <a:ea typeface="微软雅黑" panose="020B0503020204020204" pitchFamily="34" charset="-122"/>
                <a:cs typeface="+mn-cs"/>
              </a:rPr>
              <a:t>第四节：费用报销管理</a:t>
            </a:r>
            <a:endParaRPr lang="en-US" altLang="zh-CN" sz="4000" b="1" dirty="0">
              <a:solidFill>
                <a:srgbClr val="FFC00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48192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1293156-BB69-4ED5-8150-B4345EFE85DE}"/>
              </a:ext>
            </a:extLst>
          </p:cNvPr>
          <p:cNvSpPr>
            <a:spLocks noChangeArrowheads="1"/>
          </p:cNvSpPr>
          <p:nvPr/>
        </p:nvSpPr>
        <p:spPr bwMode="auto">
          <a:xfrm>
            <a:off x="2205" y="46511"/>
            <a:ext cx="1218759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个人报销流程</a:t>
            </a:r>
            <a:endParaRPr lang="zh-CN" altLang="zh-CN" sz="3199" b="1" dirty="0">
              <a:solidFill>
                <a:schemeClr val="bg1"/>
              </a:solidFill>
              <a:latin typeface="方正兰亭粗黑_GBK" charset="-122"/>
              <a:ea typeface="微软雅黑" pitchFamily="34" charset="-122"/>
            </a:endParaRPr>
          </a:p>
        </p:txBody>
      </p:sp>
      <p:pic>
        <p:nvPicPr>
          <p:cNvPr id="6" name="图片 5">
            <a:extLst>
              <a:ext uri="{FF2B5EF4-FFF2-40B4-BE49-F238E27FC236}">
                <a16:creationId xmlns:a16="http://schemas.microsoft.com/office/drawing/2014/main" id="{6B71EB99-0BAC-4197-95A2-3B4AAB74F1BB}"/>
              </a:ext>
            </a:extLst>
          </p:cNvPr>
          <p:cNvPicPr>
            <a:picLocks noChangeAspect="1"/>
          </p:cNvPicPr>
          <p:nvPr/>
        </p:nvPicPr>
        <p:blipFill>
          <a:blip r:embed="rId2"/>
          <a:stretch>
            <a:fillRect/>
          </a:stretch>
        </p:blipFill>
        <p:spPr>
          <a:xfrm>
            <a:off x="1364193" y="852487"/>
            <a:ext cx="4517968" cy="5663401"/>
          </a:xfrm>
          <a:prstGeom prst="rect">
            <a:avLst/>
          </a:prstGeom>
        </p:spPr>
      </p:pic>
      <p:grpSp>
        <p:nvGrpSpPr>
          <p:cNvPr id="11" name="组合 10">
            <a:extLst>
              <a:ext uri="{FF2B5EF4-FFF2-40B4-BE49-F238E27FC236}">
                <a16:creationId xmlns:a16="http://schemas.microsoft.com/office/drawing/2014/main" id="{E128C9FA-E1D5-4D55-B9D6-9875CE92A0B8}"/>
              </a:ext>
            </a:extLst>
          </p:cNvPr>
          <p:cNvGrpSpPr/>
          <p:nvPr/>
        </p:nvGrpSpPr>
        <p:grpSpPr>
          <a:xfrm>
            <a:off x="7275354" y="852487"/>
            <a:ext cx="3250724" cy="309565"/>
            <a:chOff x="3030779" y="4414461"/>
            <a:chExt cx="1547021" cy="2004049"/>
          </a:xfrm>
          <a:solidFill>
            <a:srgbClr val="2FC9FF">
              <a:alpha val="40000"/>
            </a:srgbClr>
          </a:solidFill>
        </p:grpSpPr>
        <p:sp>
          <p:nvSpPr>
            <p:cNvPr id="12" name="圆角矩形 106">
              <a:extLst>
                <a:ext uri="{FF2B5EF4-FFF2-40B4-BE49-F238E27FC236}">
                  <a16:creationId xmlns:a16="http://schemas.microsoft.com/office/drawing/2014/main" id="{17FDEAB8-C392-4F45-B42B-C270BD8EA0DE}"/>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A6E8340-0642-4B53-8082-7CB3D381E031}"/>
                </a:ext>
              </a:extLst>
            </p:cNvPr>
            <p:cNvSpPr/>
            <p:nvPr/>
          </p:nvSpPr>
          <p:spPr bwMode="auto">
            <a:xfrm>
              <a:off x="3244120" y="5276228"/>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开始</a:t>
              </a:r>
            </a:p>
          </p:txBody>
        </p:sp>
      </p:grpSp>
      <p:grpSp>
        <p:nvGrpSpPr>
          <p:cNvPr id="14" name="组合 13">
            <a:extLst>
              <a:ext uri="{FF2B5EF4-FFF2-40B4-BE49-F238E27FC236}">
                <a16:creationId xmlns:a16="http://schemas.microsoft.com/office/drawing/2014/main" id="{A8AEC875-0099-48BA-B45D-375C3134D723}"/>
              </a:ext>
            </a:extLst>
          </p:cNvPr>
          <p:cNvGrpSpPr/>
          <p:nvPr/>
        </p:nvGrpSpPr>
        <p:grpSpPr>
          <a:xfrm>
            <a:off x="7275354" y="1590674"/>
            <a:ext cx="3250724" cy="309565"/>
            <a:chOff x="3030779" y="4414461"/>
            <a:chExt cx="1547021" cy="2004049"/>
          </a:xfrm>
          <a:solidFill>
            <a:srgbClr val="2FC9FF">
              <a:alpha val="40000"/>
            </a:srgbClr>
          </a:solidFill>
        </p:grpSpPr>
        <p:sp>
          <p:nvSpPr>
            <p:cNvPr id="15" name="圆角矩形 106">
              <a:extLst>
                <a:ext uri="{FF2B5EF4-FFF2-40B4-BE49-F238E27FC236}">
                  <a16:creationId xmlns:a16="http://schemas.microsoft.com/office/drawing/2014/main" id="{B735C025-066F-49B6-9528-4F4DF6E89B6D}"/>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FC0D1D52-297B-4EDA-92D2-2B7FCECBED7F}"/>
                </a:ext>
              </a:extLst>
            </p:cNvPr>
            <p:cNvSpPr/>
            <p:nvPr/>
          </p:nvSpPr>
          <p:spPr bwMode="auto">
            <a:xfrm>
              <a:off x="3244120" y="5276228"/>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费用申请</a:t>
              </a:r>
            </a:p>
          </p:txBody>
        </p:sp>
      </p:grpSp>
      <p:grpSp>
        <p:nvGrpSpPr>
          <p:cNvPr id="17" name="组合 16">
            <a:extLst>
              <a:ext uri="{FF2B5EF4-FFF2-40B4-BE49-F238E27FC236}">
                <a16:creationId xmlns:a16="http://schemas.microsoft.com/office/drawing/2014/main" id="{7EFE0F5F-7BA2-4793-916E-F0A04B4806E4}"/>
              </a:ext>
            </a:extLst>
          </p:cNvPr>
          <p:cNvGrpSpPr/>
          <p:nvPr/>
        </p:nvGrpSpPr>
        <p:grpSpPr>
          <a:xfrm>
            <a:off x="7275354" y="2328861"/>
            <a:ext cx="3250724" cy="309565"/>
            <a:chOff x="3030779" y="4414461"/>
            <a:chExt cx="1547021" cy="2004049"/>
          </a:xfrm>
          <a:solidFill>
            <a:srgbClr val="2FC9FF">
              <a:alpha val="40000"/>
            </a:srgbClr>
          </a:solidFill>
        </p:grpSpPr>
        <p:sp>
          <p:nvSpPr>
            <p:cNvPr id="19" name="圆角矩形 106">
              <a:extLst>
                <a:ext uri="{FF2B5EF4-FFF2-40B4-BE49-F238E27FC236}">
                  <a16:creationId xmlns:a16="http://schemas.microsoft.com/office/drawing/2014/main" id="{8A655007-3CB6-4C49-90E5-01A17A63CD6F}"/>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68DB9006-76FD-42E3-9969-F2308D26D359}"/>
                </a:ext>
              </a:extLst>
            </p:cNvPr>
            <p:cNvSpPr/>
            <p:nvPr/>
          </p:nvSpPr>
          <p:spPr bwMode="auto">
            <a:xfrm>
              <a:off x="3244120" y="5276228"/>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费用报销</a:t>
              </a:r>
            </a:p>
          </p:txBody>
        </p:sp>
      </p:grpSp>
      <p:grpSp>
        <p:nvGrpSpPr>
          <p:cNvPr id="21" name="组合 20">
            <a:extLst>
              <a:ext uri="{FF2B5EF4-FFF2-40B4-BE49-F238E27FC236}">
                <a16:creationId xmlns:a16="http://schemas.microsoft.com/office/drawing/2014/main" id="{733342B6-3554-4058-B54F-ADC925F75CAC}"/>
              </a:ext>
            </a:extLst>
          </p:cNvPr>
          <p:cNvGrpSpPr/>
          <p:nvPr/>
        </p:nvGrpSpPr>
        <p:grpSpPr>
          <a:xfrm>
            <a:off x="7275354" y="3067048"/>
            <a:ext cx="3250724" cy="309565"/>
            <a:chOff x="3030779" y="4414461"/>
            <a:chExt cx="1547021" cy="2004049"/>
          </a:xfrm>
          <a:solidFill>
            <a:srgbClr val="2FC9FF">
              <a:alpha val="40000"/>
            </a:srgbClr>
          </a:solidFill>
        </p:grpSpPr>
        <p:sp>
          <p:nvSpPr>
            <p:cNvPr id="22" name="圆角矩形 106">
              <a:extLst>
                <a:ext uri="{FF2B5EF4-FFF2-40B4-BE49-F238E27FC236}">
                  <a16:creationId xmlns:a16="http://schemas.microsoft.com/office/drawing/2014/main" id="{AC467288-4445-4719-B58D-732B91A2B8E1}"/>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AB063F3C-C9E8-430A-9FA1-2CDE3AA7C659}"/>
                </a:ext>
              </a:extLst>
            </p:cNvPr>
            <p:cNvSpPr/>
            <p:nvPr/>
          </p:nvSpPr>
          <p:spPr bwMode="auto">
            <a:xfrm>
              <a:off x="3244120" y="5276228"/>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费用分摊</a:t>
              </a:r>
              <a:r>
                <a:rPr lang="en-US" altLang="zh-CN" sz="1050" b="1" kern="0" dirty="0">
                  <a:solidFill>
                    <a:srgbClr val="FFC000"/>
                  </a:solidFill>
                  <a:latin typeface="微软雅黑" panose="020B0503020204020204" pitchFamily="34" charset="-122"/>
                  <a:ea typeface="微软雅黑" panose="020B0503020204020204" pitchFamily="34" charset="-122"/>
                </a:rPr>
                <a:t>/</a:t>
              </a:r>
              <a:r>
                <a:rPr lang="zh-CN" altLang="en-US" sz="1050" b="1" kern="0" dirty="0">
                  <a:solidFill>
                    <a:srgbClr val="FFC000"/>
                  </a:solidFill>
                  <a:latin typeface="微软雅黑" panose="020B0503020204020204" pitchFamily="34" charset="-122"/>
                  <a:ea typeface="微软雅黑" panose="020B0503020204020204" pitchFamily="34" charset="-122"/>
                </a:rPr>
                <a:t>标准控制</a:t>
              </a:r>
            </a:p>
          </p:txBody>
        </p:sp>
      </p:grpSp>
      <p:grpSp>
        <p:nvGrpSpPr>
          <p:cNvPr id="24" name="组合 23">
            <a:extLst>
              <a:ext uri="{FF2B5EF4-FFF2-40B4-BE49-F238E27FC236}">
                <a16:creationId xmlns:a16="http://schemas.microsoft.com/office/drawing/2014/main" id="{3E9437A4-2729-4831-B3AE-83274A2CD73C}"/>
              </a:ext>
            </a:extLst>
          </p:cNvPr>
          <p:cNvGrpSpPr/>
          <p:nvPr/>
        </p:nvGrpSpPr>
        <p:grpSpPr>
          <a:xfrm>
            <a:off x="7275354" y="3805235"/>
            <a:ext cx="3250724" cy="309565"/>
            <a:chOff x="3030779" y="4414461"/>
            <a:chExt cx="1547021" cy="2004049"/>
          </a:xfrm>
          <a:solidFill>
            <a:srgbClr val="2FC9FF">
              <a:alpha val="40000"/>
            </a:srgbClr>
          </a:solidFill>
        </p:grpSpPr>
        <p:sp>
          <p:nvSpPr>
            <p:cNvPr id="25" name="圆角矩形 106">
              <a:extLst>
                <a:ext uri="{FF2B5EF4-FFF2-40B4-BE49-F238E27FC236}">
                  <a16:creationId xmlns:a16="http://schemas.microsoft.com/office/drawing/2014/main" id="{E4080737-4EA4-4FED-9967-0997C245B818}"/>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431BFAC1-3E8C-418C-8283-A2E87EBADD53}"/>
                </a:ext>
              </a:extLst>
            </p:cNvPr>
            <p:cNvSpPr/>
            <p:nvPr/>
          </p:nvSpPr>
          <p:spPr bwMode="auto">
            <a:xfrm>
              <a:off x="3244120" y="5276228"/>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业务审核真实性、合理性</a:t>
              </a:r>
            </a:p>
          </p:txBody>
        </p:sp>
      </p:grpSp>
      <p:grpSp>
        <p:nvGrpSpPr>
          <p:cNvPr id="30" name="组合 29">
            <a:extLst>
              <a:ext uri="{FF2B5EF4-FFF2-40B4-BE49-F238E27FC236}">
                <a16:creationId xmlns:a16="http://schemas.microsoft.com/office/drawing/2014/main" id="{1759A19E-FEA5-439A-B038-5C178C56800E}"/>
              </a:ext>
            </a:extLst>
          </p:cNvPr>
          <p:cNvGrpSpPr/>
          <p:nvPr/>
        </p:nvGrpSpPr>
        <p:grpSpPr>
          <a:xfrm>
            <a:off x="7275354" y="4543422"/>
            <a:ext cx="3250724" cy="309565"/>
            <a:chOff x="3030779" y="4414461"/>
            <a:chExt cx="1547021" cy="2004049"/>
          </a:xfrm>
          <a:solidFill>
            <a:srgbClr val="2FC9FF">
              <a:alpha val="40000"/>
            </a:srgbClr>
          </a:solidFill>
        </p:grpSpPr>
        <p:sp>
          <p:nvSpPr>
            <p:cNvPr id="31" name="圆角矩形 106">
              <a:extLst>
                <a:ext uri="{FF2B5EF4-FFF2-40B4-BE49-F238E27FC236}">
                  <a16:creationId xmlns:a16="http://schemas.microsoft.com/office/drawing/2014/main" id="{5D96F46D-F876-4CF3-BE72-24B930C0C2C0}"/>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033AF50F-C433-4414-8142-41393E97E743}"/>
                </a:ext>
              </a:extLst>
            </p:cNvPr>
            <p:cNvSpPr/>
            <p:nvPr/>
          </p:nvSpPr>
          <p:spPr bwMode="auto">
            <a:xfrm>
              <a:off x="3244120" y="5276228"/>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财务核对票据、款项、合规性</a:t>
              </a:r>
            </a:p>
          </p:txBody>
        </p:sp>
      </p:grpSp>
      <p:grpSp>
        <p:nvGrpSpPr>
          <p:cNvPr id="33" name="组合 32">
            <a:extLst>
              <a:ext uri="{FF2B5EF4-FFF2-40B4-BE49-F238E27FC236}">
                <a16:creationId xmlns:a16="http://schemas.microsoft.com/office/drawing/2014/main" id="{9F0C77D0-E443-4C5B-8EDE-1A98E432D248}"/>
              </a:ext>
            </a:extLst>
          </p:cNvPr>
          <p:cNvGrpSpPr/>
          <p:nvPr/>
        </p:nvGrpSpPr>
        <p:grpSpPr>
          <a:xfrm>
            <a:off x="7275354" y="5281609"/>
            <a:ext cx="3250724" cy="309565"/>
            <a:chOff x="3030779" y="4414461"/>
            <a:chExt cx="1547021" cy="2004049"/>
          </a:xfrm>
          <a:solidFill>
            <a:srgbClr val="2FC9FF">
              <a:alpha val="40000"/>
            </a:srgbClr>
          </a:solidFill>
        </p:grpSpPr>
        <p:sp>
          <p:nvSpPr>
            <p:cNvPr id="34" name="圆角矩形 106">
              <a:extLst>
                <a:ext uri="{FF2B5EF4-FFF2-40B4-BE49-F238E27FC236}">
                  <a16:creationId xmlns:a16="http://schemas.microsoft.com/office/drawing/2014/main" id="{B1D85154-1D06-4351-8D5D-9DFFA3ED3FD3}"/>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589DB877-6EC9-4691-920D-8369C804CF31}"/>
                </a:ext>
              </a:extLst>
            </p:cNvPr>
            <p:cNvSpPr/>
            <p:nvPr/>
          </p:nvSpPr>
          <p:spPr bwMode="auto">
            <a:xfrm>
              <a:off x="3244120" y="5276228"/>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财务打款、入账</a:t>
              </a:r>
            </a:p>
          </p:txBody>
        </p:sp>
      </p:grpSp>
      <p:grpSp>
        <p:nvGrpSpPr>
          <p:cNvPr id="37" name="组合 36">
            <a:extLst>
              <a:ext uri="{FF2B5EF4-FFF2-40B4-BE49-F238E27FC236}">
                <a16:creationId xmlns:a16="http://schemas.microsoft.com/office/drawing/2014/main" id="{51853391-261F-4329-A753-9013D33B072A}"/>
              </a:ext>
            </a:extLst>
          </p:cNvPr>
          <p:cNvGrpSpPr/>
          <p:nvPr/>
        </p:nvGrpSpPr>
        <p:grpSpPr>
          <a:xfrm>
            <a:off x="7275354" y="6019796"/>
            <a:ext cx="3250724" cy="309565"/>
            <a:chOff x="3030779" y="4414461"/>
            <a:chExt cx="1547021" cy="2004049"/>
          </a:xfrm>
          <a:solidFill>
            <a:srgbClr val="2FC9FF">
              <a:alpha val="40000"/>
            </a:srgbClr>
          </a:solidFill>
        </p:grpSpPr>
        <p:sp>
          <p:nvSpPr>
            <p:cNvPr id="38" name="圆角矩形 106">
              <a:extLst>
                <a:ext uri="{FF2B5EF4-FFF2-40B4-BE49-F238E27FC236}">
                  <a16:creationId xmlns:a16="http://schemas.microsoft.com/office/drawing/2014/main" id="{52C11FB4-E54B-42B4-9A9C-E517767FF18E}"/>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B914A60C-6920-4309-83BD-D4223AA304F2}"/>
                </a:ext>
              </a:extLst>
            </p:cNvPr>
            <p:cNvSpPr/>
            <p:nvPr/>
          </p:nvSpPr>
          <p:spPr bwMode="auto">
            <a:xfrm>
              <a:off x="3244120" y="5276228"/>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结束</a:t>
              </a:r>
            </a:p>
          </p:txBody>
        </p:sp>
      </p:grpSp>
      <p:pic>
        <p:nvPicPr>
          <p:cNvPr id="40" name="图片 39">
            <a:extLst>
              <a:ext uri="{FF2B5EF4-FFF2-40B4-BE49-F238E27FC236}">
                <a16:creationId xmlns:a16="http://schemas.microsoft.com/office/drawing/2014/main" id="{E4D55DC4-1947-479B-BD7E-AB7F10C12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47685" y="1224361"/>
            <a:ext cx="306062" cy="304004"/>
          </a:xfrm>
          <a:prstGeom prst="rect">
            <a:avLst/>
          </a:prstGeom>
        </p:spPr>
      </p:pic>
      <p:pic>
        <p:nvPicPr>
          <p:cNvPr id="41" name="图片 40">
            <a:extLst>
              <a:ext uri="{FF2B5EF4-FFF2-40B4-BE49-F238E27FC236}">
                <a16:creationId xmlns:a16="http://schemas.microsoft.com/office/drawing/2014/main" id="{EABC9B89-2113-4D24-8D03-221008C85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47685" y="1966116"/>
            <a:ext cx="306062" cy="304004"/>
          </a:xfrm>
          <a:prstGeom prst="rect">
            <a:avLst/>
          </a:prstGeom>
        </p:spPr>
      </p:pic>
      <p:pic>
        <p:nvPicPr>
          <p:cNvPr id="42" name="图片 41">
            <a:extLst>
              <a:ext uri="{FF2B5EF4-FFF2-40B4-BE49-F238E27FC236}">
                <a16:creationId xmlns:a16="http://schemas.microsoft.com/office/drawing/2014/main" id="{B23E6E5F-A142-4EF4-A8E2-8C585CAEC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52682" y="2696486"/>
            <a:ext cx="306062" cy="304004"/>
          </a:xfrm>
          <a:prstGeom prst="rect">
            <a:avLst/>
          </a:prstGeom>
        </p:spPr>
      </p:pic>
      <p:pic>
        <p:nvPicPr>
          <p:cNvPr id="43" name="图片 42">
            <a:extLst>
              <a:ext uri="{FF2B5EF4-FFF2-40B4-BE49-F238E27FC236}">
                <a16:creationId xmlns:a16="http://schemas.microsoft.com/office/drawing/2014/main" id="{F634F071-F72B-4D8F-A274-3C1C1C0ED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47685" y="3439202"/>
            <a:ext cx="306062" cy="304004"/>
          </a:xfrm>
          <a:prstGeom prst="rect">
            <a:avLst/>
          </a:prstGeom>
        </p:spPr>
      </p:pic>
      <p:pic>
        <p:nvPicPr>
          <p:cNvPr id="44" name="图片 43">
            <a:extLst>
              <a:ext uri="{FF2B5EF4-FFF2-40B4-BE49-F238E27FC236}">
                <a16:creationId xmlns:a16="http://schemas.microsoft.com/office/drawing/2014/main" id="{6497F3BB-A773-410B-855E-4FFAFFE7C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47685" y="4171828"/>
            <a:ext cx="306062" cy="304004"/>
          </a:xfrm>
          <a:prstGeom prst="rect">
            <a:avLst/>
          </a:prstGeom>
        </p:spPr>
      </p:pic>
      <p:pic>
        <p:nvPicPr>
          <p:cNvPr id="45" name="图片 44">
            <a:extLst>
              <a:ext uri="{FF2B5EF4-FFF2-40B4-BE49-F238E27FC236}">
                <a16:creationId xmlns:a16="http://schemas.microsoft.com/office/drawing/2014/main" id="{D5B72245-12D3-46F3-800D-96DA605A9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47685" y="4904455"/>
            <a:ext cx="306062" cy="304004"/>
          </a:xfrm>
          <a:prstGeom prst="rect">
            <a:avLst/>
          </a:prstGeom>
        </p:spPr>
      </p:pic>
      <p:pic>
        <p:nvPicPr>
          <p:cNvPr id="46" name="图片 45">
            <a:extLst>
              <a:ext uri="{FF2B5EF4-FFF2-40B4-BE49-F238E27FC236}">
                <a16:creationId xmlns:a16="http://schemas.microsoft.com/office/drawing/2014/main" id="{E6B9D6F1-46A6-4D69-BCAE-E7D6AF92A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47685" y="5664323"/>
            <a:ext cx="306062" cy="304004"/>
          </a:xfrm>
          <a:prstGeom prst="rect">
            <a:avLst/>
          </a:prstGeom>
        </p:spPr>
      </p:pic>
    </p:spTree>
    <p:extLst>
      <p:ext uri="{BB962C8B-B14F-4D97-AF65-F5344CB8AC3E}">
        <p14:creationId xmlns:p14="http://schemas.microsoft.com/office/powerpoint/2010/main" val="3778442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1293156-BB69-4ED5-8150-B4345EFE85DE}"/>
              </a:ext>
            </a:extLst>
          </p:cNvPr>
          <p:cNvSpPr>
            <a:spLocks noChangeArrowheads="1"/>
          </p:cNvSpPr>
          <p:nvPr/>
        </p:nvSpPr>
        <p:spPr bwMode="auto">
          <a:xfrm>
            <a:off x="2205" y="46511"/>
            <a:ext cx="1218759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申请单管理</a:t>
            </a:r>
            <a:endParaRPr lang="zh-CN" altLang="zh-CN" sz="3199" b="1" dirty="0">
              <a:solidFill>
                <a:schemeClr val="bg1"/>
              </a:solidFill>
              <a:latin typeface="方正兰亭粗黑_GBK" charset="-122"/>
              <a:ea typeface="微软雅黑" pitchFamily="34" charset="-122"/>
            </a:endParaRPr>
          </a:p>
        </p:txBody>
      </p:sp>
      <p:grpSp>
        <p:nvGrpSpPr>
          <p:cNvPr id="18" name="组合 17">
            <a:extLst>
              <a:ext uri="{FF2B5EF4-FFF2-40B4-BE49-F238E27FC236}">
                <a16:creationId xmlns:a16="http://schemas.microsoft.com/office/drawing/2014/main" id="{B2448CE1-4DFD-403F-B19E-1CE89A26C2A0}"/>
              </a:ext>
            </a:extLst>
          </p:cNvPr>
          <p:cNvGrpSpPr/>
          <p:nvPr/>
        </p:nvGrpSpPr>
        <p:grpSpPr>
          <a:xfrm>
            <a:off x="8686800" y="1071880"/>
            <a:ext cx="3114040" cy="5349240"/>
            <a:chOff x="3030779" y="4414461"/>
            <a:chExt cx="1547021" cy="2004049"/>
          </a:xfrm>
          <a:solidFill>
            <a:srgbClr val="2FC9FF">
              <a:alpha val="40000"/>
            </a:srgbClr>
          </a:solidFill>
        </p:grpSpPr>
        <p:sp>
          <p:nvSpPr>
            <p:cNvPr id="26" name="圆角矩形 106">
              <a:extLst>
                <a:ext uri="{FF2B5EF4-FFF2-40B4-BE49-F238E27FC236}">
                  <a16:creationId xmlns:a16="http://schemas.microsoft.com/office/drawing/2014/main" id="{9D090754-01D8-4411-A38C-B317888B4E38}"/>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DE7C6187-7A0B-469C-9E95-F5CBF3852975}"/>
                </a:ext>
              </a:extLst>
            </p:cNvPr>
            <p:cNvSpPr/>
            <p:nvPr/>
          </p:nvSpPr>
          <p:spPr bwMode="auto">
            <a:xfrm>
              <a:off x="3244120" y="4414462"/>
              <a:ext cx="1120339" cy="193940"/>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申请单管理</a:t>
              </a:r>
            </a:p>
          </p:txBody>
        </p:sp>
      </p:grpSp>
      <p:sp>
        <p:nvSpPr>
          <p:cNvPr id="28" name="矩形 27">
            <a:extLst>
              <a:ext uri="{FF2B5EF4-FFF2-40B4-BE49-F238E27FC236}">
                <a16:creationId xmlns:a16="http://schemas.microsoft.com/office/drawing/2014/main" id="{84A0D3D6-3A3E-426C-95E7-43845C17DAD1}"/>
              </a:ext>
            </a:extLst>
          </p:cNvPr>
          <p:cNvSpPr/>
          <p:nvPr/>
        </p:nvSpPr>
        <p:spPr bwMode="auto">
          <a:xfrm>
            <a:off x="8732520" y="1458006"/>
            <a:ext cx="3068320" cy="4328112"/>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场景：</a:t>
            </a:r>
            <a:r>
              <a:rPr lang="zh-CN" altLang="en-US" sz="1000" kern="0" dirty="0">
                <a:solidFill>
                  <a:schemeClr val="bg1"/>
                </a:solidFill>
                <a:latin typeface="微软雅黑" panose="020B0503020204020204" pitchFamily="34" charset="-122"/>
                <a:ea typeface="微软雅黑" panose="020B0503020204020204" pitchFamily="34" charset="-122"/>
              </a:rPr>
              <a:t>员工因公司管理要求在费用发生前提交相关费用申请，进行行政审批或是预算控制，确保费用的发生在可控范围之内</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操作要点说明：</a:t>
            </a:r>
            <a:endParaRPr lang="en-US" altLang="zh-CN" sz="1000" b="1" kern="0" dirty="0">
              <a:solidFill>
                <a:srgbClr val="00B0F0"/>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事项申请列表</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根据当前登录人的所属公司和所属角色进行可用的事项申请模板过滤，若当前账号和所选公司不在某个申请模板的可用公司或可用角色范围内则事项申请列表无该费用申请模板</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业务相关人</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该字段用于控制除创建人外是否有其他人员可查看、关联该申请单</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分摊信息</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在对应的申请单模板中勾选了强制费用分摊才会显示分摊信息相关内容；若未勾选则不显示，无需填写</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是否申请借款</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在对应的申请单模板的表单字段中做显隐控制，若填报申请单时该字段选是，则会在提交申请单后系统自动生成借款单（即使费用申请不强制分摊，在填写借款信息时也必须进行借款金额分摊）</a:t>
            </a:r>
            <a:endParaRPr lang="en-US" altLang="zh-CN" sz="1000" kern="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0A6A462-8824-4A00-9FA8-EF871535E6DC}"/>
              </a:ext>
            </a:extLst>
          </p:cNvPr>
          <p:cNvPicPr>
            <a:picLocks noChangeAspect="1"/>
          </p:cNvPicPr>
          <p:nvPr/>
        </p:nvPicPr>
        <p:blipFill>
          <a:blip r:embed="rId2"/>
          <a:stretch>
            <a:fillRect/>
          </a:stretch>
        </p:blipFill>
        <p:spPr>
          <a:xfrm>
            <a:off x="286536" y="1071880"/>
            <a:ext cx="8016544" cy="2820187"/>
          </a:xfrm>
          <a:prstGeom prst="rect">
            <a:avLst/>
          </a:prstGeom>
        </p:spPr>
      </p:pic>
      <p:pic>
        <p:nvPicPr>
          <p:cNvPr id="5" name="图片 4">
            <a:extLst>
              <a:ext uri="{FF2B5EF4-FFF2-40B4-BE49-F238E27FC236}">
                <a16:creationId xmlns:a16="http://schemas.microsoft.com/office/drawing/2014/main" id="{938398CA-3E81-4C40-8ED2-B2B2282FEDC6}"/>
              </a:ext>
            </a:extLst>
          </p:cNvPr>
          <p:cNvPicPr>
            <a:picLocks noChangeAspect="1"/>
          </p:cNvPicPr>
          <p:nvPr/>
        </p:nvPicPr>
        <p:blipFill>
          <a:blip r:embed="rId3"/>
          <a:stretch>
            <a:fillRect/>
          </a:stretch>
        </p:blipFill>
        <p:spPr>
          <a:xfrm>
            <a:off x="3459481" y="3229286"/>
            <a:ext cx="4807959" cy="3522033"/>
          </a:xfrm>
          <a:prstGeom prst="rect">
            <a:avLst/>
          </a:prstGeom>
        </p:spPr>
      </p:pic>
    </p:spTree>
    <p:extLst>
      <p:ext uri="{BB962C8B-B14F-4D97-AF65-F5344CB8AC3E}">
        <p14:creationId xmlns:p14="http://schemas.microsoft.com/office/powerpoint/2010/main" val="1840892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1293156-BB69-4ED5-8150-B4345EFE85DE}"/>
              </a:ext>
            </a:extLst>
          </p:cNvPr>
          <p:cNvSpPr>
            <a:spLocks noChangeArrowheads="1"/>
          </p:cNvSpPr>
          <p:nvPr/>
        </p:nvSpPr>
        <p:spPr bwMode="auto">
          <a:xfrm>
            <a:off x="2205" y="46511"/>
            <a:ext cx="1218759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报销单管理</a:t>
            </a:r>
            <a:endParaRPr lang="zh-CN" altLang="zh-CN" sz="3199" b="1" dirty="0">
              <a:solidFill>
                <a:schemeClr val="bg1"/>
              </a:solidFill>
              <a:latin typeface="方正兰亭粗黑_GBK" charset="-122"/>
              <a:ea typeface="微软雅黑" pitchFamily="34" charset="-122"/>
            </a:endParaRPr>
          </a:p>
        </p:txBody>
      </p:sp>
      <p:grpSp>
        <p:nvGrpSpPr>
          <p:cNvPr id="18" name="组合 17">
            <a:extLst>
              <a:ext uri="{FF2B5EF4-FFF2-40B4-BE49-F238E27FC236}">
                <a16:creationId xmlns:a16="http://schemas.microsoft.com/office/drawing/2014/main" id="{B2448CE1-4DFD-403F-B19E-1CE89A26C2A0}"/>
              </a:ext>
            </a:extLst>
          </p:cNvPr>
          <p:cNvGrpSpPr/>
          <p:nvPr/>
        </p:nvGrpSpPr>
        <p:grpSpPr>
          <a:xfrm>
            <a:off x="8686800" y="1071880"/>
            <a:ext cx="3114040" cy="5739608"/>
            <a:chOff x="3030779" y="4414461"/>
            <a:chExt cx="1547021" cy="2004049"/>
          </a:xfrm>
          <a:solidFill>
            <a:srgbClr val="2FC9FF">
              <a:alpha val="40000"/>
            </a:srgbClr>
          </a:solidFill>
        </p:grpSpPr>
        <p:sp>
          <p:nvSpPr>
            <p:cNvPr id="26" name="圆角矩形 106">
              <a:extLst>
                <a:ext uri="{FF2B5EF4-FFF2-40B4-BE49-F238E27FC236}">
                  <a16:creationId xmlns:a16="http://schemas.microsoft.com/office/drawing/2014/main" id="{9D090754-01D8-4411-A38C-B317888B4E38}"/>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DE7C6187-7A0B-469C-9E95-F5CBF3852975}"/>
                </a:ext>
              </a:extLst>
            </p:cNvPr>
            <p:cNvSpPr/>
            <p:nvPr/>
          </p:nvSpPr>
          <p:spPr bwMode="auto">
            <a:xfrm>
              <a:off x="3244120" y="4414462"/>
              <a:ext cx="1120339" cy="193940"/>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报销单管理</a:t>
              </a:r>
            </a:p>
          </p:txBody>
        </p:sp>
      </p:grpSp>
      <p:sp>
        <p:nvSpPr>
          <p:cNvPr id="28" name="矩形 27">
            <a:extLst>
              <a:ext uri="{FF2B5EF4-FFF2-40B4-BE49-F238E27FC236}">
                <a16:creationId xmlns:a16="http://schemas.microsoft.com/office/drawing/2014/main" id="{84A0D3D6-3A3E-426C-95E7-43845C17DAD1}"/>
              </a:ext>
            </a:extLst>
          </p:cNvPr>
          <p:cNvSpPr/>
          <p:nvPr/>
        </p:nvSpPr>
        <p:spPr bwMode="auto">
          <a:xfrm>
            <a:off x="8732520" y="1458005"/>
            <a:ext cx="3068320" cy="5353483"/>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场景：</a:t>
            </a:r>
            <a:r>
              <a:rPr lang="zh-CN" altLang="en-US" sz="1000" kern="0" dirty="0">
                <a:solidFill>
                  <a:schemeClr val="bg1"/>
                </a:solidFill>
                <a:latin typeface="微软雅黑" panose="020B0503020204020204" pitchFamily="34" charset="-122"/>
                <a:ea typeface="微软雅黑" panose="020B0503020204020204" pitchFamily="34" charset="-122"/>
              </a:rPr>
              <a:t>员工因公产生了个人垫付或是通过报销申请公司相关补贴福利时，进行相关的费用报销</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操作要点说明：</a:t>
            </a:r>
            <a:endParaRPr lang="en-US" altLang="zh-CN" sz="1000" b="1" kern="0" dirty="0">
              <a:solidFill>
                <a:srgbClr val="00B0F0"/>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费用报销列表</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参考事项申请列表</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账务归属</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该字段用于财务接口，若企业未做财务接口或无该字段无要求，可在基础设置</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业务参数设置</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集团级中关闭该字段</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关联申请单</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借款单</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可选择的单据为创建该报销单的公司下由当前登录账号创建或作为业务相关人的申请单或借款单</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敏感备注</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敏感备注不在单据打印中体现指的费用系统单据详情页中的打印功能，若使用工作流的打印功能则需要工作流打印中去掉勾选</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导入消费</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该功能为引用移动端随手记中的消费记录，若未使用移动端，无需给到该按钮权限</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默认分摊</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该功能为系统内置的提高报销易用性的功能，需在模板中设置消费记录时进行默认管理科目的配置，越详尽的配置会使该功能越好用</a:t>
            </a:r>
            <a:endParaRPr lang="en-US" altLang="zh-CN" sz="1000" kern="0"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20E8F1C-1EAA-4F29-B063-CE1B88C87006}"/>
              </a:ext>
            </a:extLst>
          </p:cNvPr>
          <p:cNvPicPr>
            <a:picLocks noChangeAspect="1"/>
          </p:cNvPicPr>
          <p:nvPr/>
        </p:nvPicPr>
        <p:blipFill>
          <a:blip r:embed="rId2"/>
          <a:stretch>
            <a:fillRect/>
          </a:stretch>
        </p:blipFill>
        <p:spPr>
          <a:xfrm>
            <a:off x="240323" y="1076643"/>
            <a:ext cx="8231757" cy="2643250"/>
          </a:xfrm>
          <a:prstGeom prst="rect">
            <a:avLst/>
          </a:prstGeom>
        </p:spPr>
      </p:pic>
      <p:pic>
        <p:nvPicPr>
          <p:cNvPr id="6" name="图片 5">
            <a:extLst>
              <a:ext uri="{FF2B5EF4-FFF2-40B4-BE49-F238E27FC236}">
                <a16:creationId xmlns:a16="http://schemas.microsoft.com/office/drawing/2014/main" id="{023E394C-D769-412A-9AD1-663276E9C7BF}"/>
              </a:ext>
            </a:extLst>
          </p:cNvPr>
          <p:cNvPicPr>
            <a:picLocks noChangeAspect="1"/>
          </p:cNvPicPr>
          <p:nvPr/>
        </p:nvPicPr>
        <p:blipFill>
          <a:blip r:embed="rId3"/>
          <a:stretch>
            <a:fillRect/>
          </a:stretch>
        </p:blipFill>
        <p:spPr>
          <a:xfrm>
            <a:off x="3245198" y="3017519"/>
            <a:ext cx="5226882" cy="2871809"/>
          </a:xfrm>
          <a:prstGeom prst="rect">
            <a:avLst/>
          </a:prstGeom>
        </p:spPr>
      </p:pic>
      <p:pic>
        <p:nvPicPr>
          <p:cNvPr id="7" name="图片 6">
            <a:extLst>
              <a:ext uri="{FF2B5EF4-FFF2-40B4-BE49-F238E27FC236}">
                <a16:creationId xmlns:a16="http://schemas.microsoft.com/office/drawing/2014/main" id="{63B50BD9-4FCC-476E-A7FF-3086805C989B}"/>
              </a:ext>
            </a:extLst>
          </p:cNvPr>
          <p:cNvPicPr>
            <a:picLocks noChangeAspect="1"/>
          </p:cNvPicPr>
          <p:nvPr/>
        </p:nvPicPr>
        <p:blipFill>
          <a:blip r:embed="rId4"/>
          <a:stretch>
            <a:fillRect/>
          </a:stretch>
        </p:blipFill>
        <p:spPr>
          <a:xfrm>
            <a:off x="307779" y="4119705"/>
            <a:ext cx="3039941" cy="1464864"/>
          </a:xfrm>
          <a:prstGeom prst="rect">
            <a:avLst/>
          </a:prstGeom>
        </p:spPr>
      </p:pic>
    </p:spTree>
    <p:extLst>
      <p:ext uri="{BB962C8B-B14F-4D97-AF65-F5344CB8AC3E}">
        <p14:creationId xmlns:p14="http://schemas.microsoft.com/office/powerpoint/2010/main" val="10704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1293156-BB69-4ED5-8150-B4345EFE85DE}"/>
              </a:ext>
            </a:extLst>
          </p:cNvPr>
          <p:cNvSpPr>
            <a:spLocks noChangeArrowheads="1"/>
          </p:cNvSpPr>
          <p:nvPr/>
        </p:nvSpPr>
        <p:spPr bwMode="auto">
          <a:xfrm>
            <a:off x="2205" y="46511"/>
            <a:ext cx="1218759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报销的预算占用与对冲逻辑</a:t>
            </a:r>
            <a:endParaRPr lang="zh-CN" altLang="zh-CN" sz="3199" b="1" dirty="0">
              <a:solidFill>
                <a:schemeClr val="bg1"/>
              </a:solidFill>
              <a:latin typeface="方正兰亭粗黑_GBK" charset="-122"/>
              <a:ea typeface="微软雅黑" pitchFamily="34" charset="-122"/>
            </a:endParaRPr>
          </a:p>
        </p:txBody>
      </p:sp>
      <p:graphicFrame>
        <p:nvGraphicFramePr>
          <p:cNvPr id="5" name="表格 4">
            <a:extLst>
              <a:ext uri="{FF2B5EF4-FFF2-40B4-BE49-F238E27FC236}">
                <a16:creationId xmlns:a16="http://schemas.microsoft.com/office/drawing/2014/main" id="{75C1C2B1-C57A-45EA-9839-9D2324E21328}"/>
              </a:ext>
            </a:extLst>
          </p:cNvPr>
          <p:cNvGraphicFramePr>
            <a:graphicFrameLocks noGrp="1"/>
          </p:cNvGraphicFramePr>
          <p:nvPr>
            <p:extLst>
              <p:ext uri="{D42A27DB-BD31-4B8C-83A1-F6EECF244321}">
                <p14:modId xmlns:p14="http://schemas.microsoft.com/office/powerpoint/2010/main" val="3995782271"/>
              </p:ext>
            </p:extLst>
          </p:nvPr>
        </p:nvGraphicFramePr>
        <p:xfrm>
          <a:off x="719563" y="1080938"/>
          <a:ext cx="7610936" cy="2715396"/>
        </p:xfrm>
        <a:graphic>
          <a:graphicData uri="http://schemas.openxmlformats.org/drawingml/2006/table">
            <a:tbl>
              <a:tblPr/>
              <a:tblGrid>
                <a:gridCol w="977528">
                  <a:extLst>
                    <a:ext uri="{9D8B030D-6E8A-4147-A177-3AD203B41FA5}">
                      <a16:colId xmlns:a16="http://schemas.microsoft.com/office/drawing/2014/main" val="1717688553"/>
                    </a:ext>
                  </a:extLst>
                </a:gridCol>
                <a:gridCol w="1239790">
                  <a:extLst>
                    <a:ext uri="{9D8B030D-6E8A-4147-A177-3AD203B41FA5}">
                      <a16:colId xmlns:a16="http://schemas.microsoft.com/office/drawing/2014/main" val="2462744212"/>
                    </a:ext>
                  </a:extLst>
                </a:gridCol>
                <a:gridCol w="1049053">
                  <a:extLst>
                    <a:ext uri="{9D8B030D-6E8A-4147-A177-3AD203B41FA5}">
                      <a16:colId xmlns:a16="http://schemas.microsoft.com/office/drawing/2014/main" val="1829928071"/>
                    </a:ext>
                  </a:extLst>
                </a:gridCol>
                <a:gridCol w="2204072">
                  <a:extLst>
                    <a:ext uri="{9D8B030D-6E8A-4147-A177-3AD203B41FA5}">
                      <a16:colId xmlns:a16="http://schemas.microsoft.com/office/drawing/2014/main" val="3422677145"/>
                    </a:ext>
                  </a:extLst>
                </a:gridCol>
                <a:gridCol w="2140493">
                  <a:extLst>
                    <a:ext uri="{9D8B030D-6E8A-4147-A177-3AD203B41FA5}">
                      <a16:colId xmlns:a16="http://schemas.microsoft.com/office/drawing/2014/main" val="3804265822"/>
                    </a:ext>
                  </a:extLst>
                </a:gridCol>
              </a:tblGrid>
              <a:tr h="360122">
                <a:tc gridSpan="5">
                  <a:txBody>
                    <a:bodyPr/>
                    <a:lstStyle/>
                    <a:p>
                      <a:pPr algn="l"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示例：费用报销关联已审批通过的出差</a:t>
                      </a:r>
                      <a:r>
                        <a:rPr lang="en-US" altLang="zh-CN" sz="1400" b="1" i="0" u="none" strike="noStrike" dirty="0">
                          <a:solidFill>
                            <a:schemeClr val="bg1"/>
                          </a:solidFill>
                          <a:effectLst/>
                          <a:latin typeface="微软雅黑" panose="020B0503020204020204" pitchFamily="34" charset="-122"/>
                          <a:ea typeface="微软雅黑" panose="020B0503020204020204" pitchFamily="34" charset="-122"/>
                        </a:rPr>
                        <a:t>/</a:t>
                      </a: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费用申请</a:t>
                      </a:r>
                    </a:p>
                  </a:txBody>
                  <a:tcPr marL="4763" marR="4763" marT="4763"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pPr algn="l" fontAlgn="ctr"/>
                      <a:endParaRPr lang="zh-CN" altLang="en-US" sz="1400" b="0" i="0" u="none" strike="noStrike">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4763" marR="4763" marT="4763"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6311762"/>
                  </a:ext>
                </a:extLst>
              </a:tr>
              <a:tr h="368266">
                <a:tc rowSpan="2">
                  <a:txBody>
                    <a:bodyPr/>
                    <a:lstStyle/>
                    <a:p>
                      <a:pPr algn="ctr" fontAlgn="ct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出差</a:t>
                      </a:r>
                      <a:r>
                        <a:rPr lang="en-US" altLang="zh-CN" sz="1400" b="0" i="0" u="none" strike="noStrike" dirty="0">
                          <a:solidFill>
                            <a:schemeClr val="bg1"/>
                          </a:solidFill>
                          <a:effectLst/>
                          <a:latin typeface="微软雅黑" panose="020B0503020204020204" pitchFamily="34" charset="-122"/>
                          <a:ea typeface="微软雅黑" panose="020B0503020204020204" pitchFamily="34" charset="-122"/>
                        </a:rPr>
                        <a:t>/</a:t>
                      </a:r>
                      <a:br>
                        <a:rPr lang="en-US" altLang="zh-CN" sz="1400" b="0" i="0" u="none" strike="noStrike" dirty="0">
                          <a:solidFill>
                            <a:schemeClr val="bg1"/>
                          </a:solidFill>
                          <a:effectLst/>
                          <a:latin typeface="微软雅黑" panose="020B0503020204020204" pitchFamily="34" charset="-122"/>
                          <a:ea typeface="微软雅黑" panose="020B0503020204020204" pitchFamily="34" charset="-122"/>
                        </a:rPr>
                      </a:b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费用申请</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rowSpan="2">
                  <a:txBody>
                    <a:bodyPr/>
                    <a:lstStyle/>
                    <a:p>
                      <a:pPr algn="ctr" fontAlgn="ct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预算占用</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rowSpan="2">
                  <a:txBody>
                    <a:bodyPr/>
                    <a:lstStyle/>
                    <a:p>
                      <a:pPr algn="ctr" fontAlgn="ct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费用报销关联</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预算占用情况</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预算占用情况</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072529311"/>
                  </a:ext>
                </a:extLst>
              </a:tr>
              <a:tr h="36826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不勾选完全释放</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ct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勾选完成释放</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849535121"/>
                  </a:ext>
                </a:extLst>
              </a:tr>
              <a:tr h="441105">
                <a:tc>
                  <a:txBody>
                    <a:bodyPr/>
                    <a:lstStyle/>
                    <a:p>
                      <a:pPr algn="l" fontAlgn="ctr"/>
                      <a:r>
                        <a:rPr lang="en-US" sz="1400" b="0" i="0" u="none" strike="noStrike">
                          <a:solidFill>
                            <a:schemeClr val="bg1"/>
                          </a:solidFill>
                          <a:effectLst/>
                          <a:latin typeface="微软雅黑" panose="020B0503020204020204" pitchFamily="34" charset="-122"/>
                          <a:ea typeface="微软雅黑" panose="020B0503020204020204" pitchFamily="34" charset="-122"/>
                        </a:rPr>
                        <a:t>A：500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出差</a:t>
                      </a:r>
                      <a:r>
                        <a:rPr lang="en-US" altLang="zh-CN" sz="1400" b="0" i="0" u="none" strike="noStrike">
                          <a:solidFill>
                            <a:schemeClr val="bg1"/>
                          </a:solidFill>
                          <a:effectLst/>
                          <a:latin typeface="微软雅黑" panose="020B0503020204020204" pitchFamily="34" charset="-122"/>
                          <a:ea typeface="微软雅黑" panose="020B0503020204020204" pitchFamily="34" charset="-122"/>
                        </a:rPr>
                        <a:t>/</a:t>
                      </a: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费用申请 </a:t>
                      </a:r>
                      <a:r>
                        <a:rPr lang="en-US" sz="1400" b="0" i="0" u="none" strike="noStrike">
                          <a:solidFill>
                            <a:schemeClr val="bg1"/>
                          </a:solidFill>
                          <a:effectLst/>
                          <a:latin typeface="微软雅黑" panose="020B0503020204020204" pitchFamily="34" charset="-122"/>
                          <a:ea typeface="微软雅黑" panose="020B0503020204020204" pitchFamily="34" charset="-122"/>
                        </a:rPr>
                        <a:t>A 500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chemeClr val="bg1"/>
                          </a:solidFill>
                          <a:effectLst/>
                          <a:latin typeface="微软雅黑" panose="020B0503020204020204" pitchFamily="34" charset="-122"/>
                          <a:ea typeface="微软雅黑" panose="020B0503020204020204" pitchFamily="34" charset="-122"/>
                        </a:rPr>
                        <a:t>A：300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出差</a:t>
                      </a:r>
                      <a:r>
                        <a:rPr lang="en-US" altLang="zh-CN" sz="1400" b="0" i="0" u="none" strike="noStrike" dirty="0">
                          <a:solidFill>
                            <a:schemeClr val="bg1"/>
                          </a:solidFill>
                          <a:effectLst/>
                          <a:latin typeface="微软雅黑" panose="020B0503020204020204" pitchFamily="34" charset="-122"/>
                          <a:ea typeface="微软雅黑" panose="020B0503020204020204" pitchFamily="34" charset="-122"/>
                        </a:rPr>
                        <a:t>/</a:t>
                      </a: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费用申请 </a:t>
                      </a:r>
                      <a:r>
                        <a:rPr lang="en-US" sz="1400" b="0" i="0" u="none" strike="noStrike" dirty="0">
                          <a:solidFill>
                            <a:schemeClr val="bg1"/>
                          </a:solidFill>
                          <a:effectLst/>
                          <a:latin typeface="微软雅黑" panose="020B0503020204020204" pitchFamily="34" charset="-122"/>
                          <a:ea typeface="微软雅黑" panose="020B0503020204020204" pitchFamily="34" charset="-122"/>
                        </a:rPr>
                        <a:t>A 200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出差</a:t>
                      </a:r>
                      <a:r>
                        <a:rPr lang="en-US" altLang="zh-CN" sz="1400" b="0" i="0" u="none" strike="noStrike">
                          <a:solidFill>
                            <a:schemeClr val="bg1"/>
                          </a:solidFill>
                          <a:effectLst/>
                          <a:latin typeface="微软雅黑" panose="020B0503020204020204" pitchFamily="34" charset="-122"/>
                          <a:ea typeface="微软雅黑" panose="020B0503020204020204" pitchFamily="34" charset="-122"/>
                        </a:rPr>
                        <a:t>/</a:t>
                      </a: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费用申请 </a:t>
                      </a:r>
                      <a:r>
                        <a:rPr lang="en-US" sz="1400" b="0" i="0" u="none" strike="noStrike">
                          <a:solidFill>
                            <a:schemeClr val="bg1"/>
                          </a:solidFill>
                          <a:effectLst/>
                          <a:latin typeface="微软雅黑" panose="020B0503020204020204" pitchFamily="34" charset="-122"/>
                          <a:ea typeface="微软雅黑" panose="020B0503020204020204" pitchFamily="34" charset="-122"/>
                        </a:rPr>
                        <a:t>A 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493636"/>
                  </a:ext>
                </a:extLst>
              </a:tr>
              <a:tr h="441105">
                <a:tc>
                  <a:txBody>
                    <a:bodyPr/>
                    <a:lstStyle/>
                    <a:p>
                      <a:pPr algn="l" fontAlgn="ctr"/>
                      <a:r>
                        <a:rPr lang="en-US" sz="1400" b="0" i="0" u="none" strike="noStrike">
                          <a:solidFill>
                            <a:schemeClr val="bg1"/>
                          </a:solidFill>
                          <a:effectLst/>
                          <a:latin typeface="微软雅黑" panose="020B0503020204020204" pitchFamily="34" charset="-122"/>
                          <a:ea typeface="微软雅黑" panose="020B0503020204020204" pitchFamily="34" charset="-122"/>
                        </a:rPr>
                        <a:t>B：400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出差</a:t>
                      </a:r>
                      <a:r>
                        <a:rPr lang="en-US" altLang="zh-CN" sz="1400" b="0" i="0" u="none" strike="noStrike">
                          <a:solidFill>
                            <a:schemeClr val="bg1"/>
                          </a:solidFill>
                          <a:effectLst/>
                          <a:latin typeface="微软雅黑" panose="020B0503020204020204" pitchFamily="34" charset="-122"/>
                          <a:ea typeface="微软雅黑" panose="020B0503020204020204" pitchFamily="34" charset="-122"/>
                        </a:rPr>
                        <a:t>/</a:t>
                      </a: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费用申请 </a:t>
                      </a:r>
                      <a:r>
                        <a:rPr lang="en-US" altLang="zh-CN" sz="1400" b="0" i="0" u="none" strike="noStrike">
                          <a:solidFill>
                            <a:schemeClr val="bg1"/>
                          </a:solidFill>
                          <a:effectLst/>
                          <a:latin typeface="微软雅黑" panose="020B0503020204020204" pitchFamily="34" charset="-122"/>
                          <a:ea typeface="微软雅黑" panose="020B0503020204020204" pitchFamily="34" charset="-122"/>
                        </a:rPr>
                        <a:t>B 400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chemeClr val="bg1"/>
                          </a:solidFill>
                          <a:effectLst/>
                          <a:latin typeface="微软雅黑" panose="020B0503020204020204" pitchFamily="34" charset="-122"/>
                          <a:ea typeface="微软雅黑" panose="020B0503020204020204" pitchFamily="34" charset="-122"/>
                        </a:rPr>
                        <a:t>B：200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出差</a:t>
                      </a:r>
                      <a:r>
                        <a:rPr lang="en-US" altLang="zh-CN" sz="1400" b="0" i="0" u="none" strike="noStrike" dirty="0">
                          <a:solidFill>
                            <a:schemeClr val="bg1"/>
                          </a:solidFill>
                          <a:effectLst/>
                          <a:latin typeface="微软雅黑" panose="020B0503020204020204" pitchFamily="34" charset="-122"/>
                          <a:ea typeface="微软雅黑" panose="020B0503020204020204" pitchFamily="34" charset="-122"/>
                        </a:rPr>
                        <a:t>/</a:t>
                      </a: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费用申请 </a:t>
                      </a:r>
                      <a:r>
                        <a:rPr lang="en-US" altLang="zh-CN" sz="1400" b="0" i="0" u="none" strike="noStrike" dirty="0">
                          <a:solidFill>
                            <a:schemeClr val="bg1"/>
                          </a:solidFill>
                          <a:effectLst/>
                          <a:latin typeface="微软雅黑" panose="020B0503020204020204" pitchFamily="34" charset="-122"/>
                          <a:ea typeface="微软雅黑" panose="020B0503020204020204" pitchFamily="34" charset="-122"/>
                        </a:rPr>
                        <a:t>B 200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出差</a:t>
                      </a:r>
                      <a:r>
                        <a:rPr lang="en-US" altLang="zh-CN" sz="1400" b="0" i="0" u="none" strike="noStrike" dirty="0">
                          <a:solidFill>
                            <a:schemeClr val="bg1"/>
                          </a:solidFill>
                          <a:effectLst/>
                          <a:latin typeface="微软雅黑" panose="020B0503020204020204" pitchFamily="34" charset="-122"/>
                          <a:ea typeface="微软雅黑" panose="020B0503020204020204" pitchFamily="34" charset="-122"/>
                        </a:rPr>
                        <a:t>/</a:t>
                      </a: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费用申请 </a:t>
                      </a:r>
                      <a:r>
                        <a:rPr lang="en-US" altLang="zh-CN" sz="1400" b="0" i="0" u="none" strike="noStrike" dirty="0">
                          <a:solidFill>
                            <a:schemeClr val="bg1"/>
                          </a:solidFill>
                          <a:effectLst/>
                          <a:latin typeface="微软雅黑" panose="020B0503020204020204" pitchFamily="34" charset="-122"/>
                          <a:ea typeface="微软雅黑" panose="020B0503020204020204" pitchFamily="34" charset="-122"/>
                        </a:rPr>
                        <a:t>B 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2652379"/>
                  </a:ext>
                </a:extLst>
              </a:tr>
              <a:tr h="368266">
                <a:tc>
                  <a:txBody>
                    <a:bodyPr/>
                    <a:lstStyle/>
                    <a:p>
                      <a:pPr algn="l"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费用报销 </a:t>
                      </a:r>
                      <a:r>
                        <a:rPr lang="en-US" sz="1400" b="0" i="0" u="none" strike="noStrike">
                          <a:solidFill>
                            <a:schemeClr val="bg1"/>
                          </a:solidFill>
                          <a:effectLst/>
                          <a:latin typeface="微软雅黑" panose="020B0503020204020204" pitchFamily="34" charset="-122"/>
                          <a:ea typeface="微软雅黑" panose="020B0503020204020204" pitchFamily="34" charset="-122"/>
                        </a:rPr>
                        <a:t>A 300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费用报销 </a:t>
                      </a:r>
                      <a:r>
                        <a:rPr lang="en-US" sz="1400" b="0" i="0" u="none" strike="noStrike" dirty="0">
                          <a:solidFill>
                            <a:schemeClr val="bg1"/>
                          </a:solidFill>
                          <a:effectLst/>
                          <a:latin typeface="微软雅黑" panose="020B0503020204020204" pitchFamily="34" charset="-122"/>
                          <a:ea typeface="微软雅黑" panose="020B0503020204020204" pitchFamily="34" charset="-122"/>
                        </a:rPr>
                        <a:t>A 300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3597385"/>
                  </a:ext>
                </a:extLst>
              </a:tr>
              <a:tr h="368266">
                <a:tc>
                  <a:txBody>
                    <a:bodyPr/>
                    <a:lstStyle/>
                    <a:p>
                      <a:pPr algn="l"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solidFill>
                            <a:schemeClr val="bg1"/>
                          </a:solidFill>
                          <a:effectLst/>
                          <a:latin typeface="微软雅黑" panose="020B0503020204020204" pitchFamily="34" charset="-122"/>
                          <a:ea typeface="微软雅黑" panose="020B0503020204020204" pitchFamily="34" charset="-122"/>
                        </a:rPr>
                        <a:t>费用报销 </a:t>
                      </a:r>
                      <a:r>
                        <a:rPr lang="en-US" sz="1400" b="0" i="0" u="none" strike="noStrike">
                          <a:solidFill>
                            <a:schemeClr val="bg1"/>
                          </a:solidFill>
                          <a:effectLst/>
                          <a:latin typeface="微软雅黑" panose="020B0503020204020204" pitchFamily="34" charset="-122"/>
                          <a:ea typeface="微软雅黑" panose="020B0503020204020204" pitchFamily="34" charset="-122"/>
                        </a:rPr>
                        <a:t>B 200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chemeClr val="bg1"/>
                          </a:solidFill>
                          <a:effectLst/>
                          <a:latin typeface="微软雅黑" panose="020B0503020204020204" pitchFamily="34" charset="-122"/>
                          <a:ea typeface="微软雅黑" panose="020B0503020204020204" pitchFamily="34" charset="-122"/>
                        </a:rPr>
                        <a:t>费用报销 </a:t>
                      </a:r>
                      <a:r>
                        <a:rPr lang="en-US" sz="1400" b="0" i="0" u="none" strike="noStrike" dirty="0">
                          <a:solidFill>
                            <a:schemeClr val="bg1"/>
                          </a:solidFill>
                          <a:effectLst/>
                          <a:latin typeface="微软雅黑" panose="020B0503020204020204" pitchFamily="34" charset="-122"/>
                          <a:ea typeface="微软雅黑" panose="020B0503020204020204" pitchFamily="34" charset="-122"/>
                        </a:rPr>
                        <a:t>B 200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7717871"/>
                  </a:ext>
                </a:extLst>
              </a:tr>
            </a:tbl>
          </a:graphicData>
        </a:graphic>
      </p:graphicFrame>
      <p:grpSp>
        <p:nvGrpSpPr>
          <p:cNvPr id="8" name="组合 7">
            <a:extLst>
              <a:ext uri="{FF2B5EF4-FFF2-40B4-BE49-F238E27FC236}">
                <a16:creationId xmlns:a16="http://schemas.microsoft.com/office/drawing/2014/main" id="{9C271348-0145-4C39-9BF6-28E430DB0277}"/>
              </a:ext>
            </a:extLst>
          </p:cNvPr>
          <p:cNvGrpSpPr/>
          <p:nvPr/>
        </p:nvGrpSpPr>
        <p:grpSpPr>
          <a:xfrm>
            <a:off x="1570901" y="4289371"/>
            <a:ext cx="3250724" cy="1884406"/>
            <a:chOff x="3030779" y="4414461"/>
            <a:chExt cx="1547021" cy="2004049"/>
          </a:xfrm>
          <a:solidFill>
            <a:srgbClr val="2FC9FF">
              <a:alpha val="40000"/>
            </a:srgbClr>
          </a:solidFill>
        </p:grpSpPr>
        <p:sp>
          <p:nvSpPr>
            <p:cNvPr id="11" name="圆角矩形 106">
              <a:extLst>
                <a:ext uri="{FF2B5EF4-FFF2-40B4-BE49-F238E27FC236}">
                  <a16:creationId xmlns:a16="http://schemas.microsoft.com/office/drawing/2014/main" id="{7F0B60BD-3339-4BBD-8F9A-6F7349013271}"/>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BA78E63-A5D7-41BA-8EDF-7AE742E2EC10}"/>
                </a:ext>
              </a:extLst>
            </p:cNvPr>
            <p:cNvSpPr/>
            <p:nvPr/>
          </p:nvSpPr>
          <p:spPr bwMode="auto">
            <a:xfrm>
              <a:off x="3244546" y="4713113"/>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业务场景对冲演算</a:t>
              </a:r>
            </a:p>
          </p:txBody>
        </p:sp>
      </p:grpSp>
      <p:graphicFrame>
        <p:nvGraphicFramePr>
          <p:cNvPr id="13" name="对象 12">
            <a:extLst>
              <a:ext uri="{FF2B5EF4-FFF2-40B4-BE49-F238E27FC236}">
                <a16:creationId xmlns:a16="http://schemas.microsoft.com/office/drawing/2014/main" id="{99E7ECBE-302F-490B-8A25-D70756C8D00C}"/>
              </a:ext>
            </a:extLst>
          </p:cNvPr>
          <p:cNvGraphicFramePr>
            <a:graphicFrameLocks noChangeAspect="1"/>
          </p:cNvGraphicFramePr>
          <p:nvPr>
            <p:extLst>
              <p:ext uri="{D42A27DB-BD31-4B8C-83A1-F6EECF244321}">
                <p14:modId xmlns:p14="http://schemas.microsoft.com/office/powerpoint/2010/main" val="172401529"/>
              </p:ext>
            </p:extLst>
          </p:nvPr>
        </p:nvGraphicFramePr>
        <p:xfrm>
          <a:off x="2371890" y="4890870"/>
          <a:ext cx="1648746" cy="1382543"/>
        </p:xfrm>
        <a:graphic>
          <a:graphicData uri="http://schemas.openxmlformats.org/presentationml/2006/ole">
            <mc:AlternateContent xmlns:mc="http://schemas.openxmlformats.org/markup-compatibility/2006">
              <mc:Choice xmlns:v="urn:schemas-microsoft-com:vml" Requires="v">
                <p:oleObj spid="_x0000_s2058" name="Worksheet" showAsIcon="1" r:id="rId3" imgW="914302" imgH="766860" progId="Excel.Sheet.12">
                  <p:embed/>
                </p:oleObj>
              </mc:Choice>
              <mc:Fallback>
                <p:oleObj name="Worksheet" showAsIcon="1" r:id="rId3" imgW="914302" imgH="766860" progId="Excel.Sheet.12">
                  <p:embed/>
                  <p:pic>
                    <p:nvPicPr>
                      <p:cNvPr id="0" name=""/>
                      <p:cNvPicPr/>
                      <p:nvPr/>
                    </p:nvPicPr>
                    <p:blipFill>
                      <a:blip r:embed="rId4"/>
                      <a:stretch>
                        <a:fillRect/>
                      </a:stretch>
                    </p:blipFill>
                    <p:spPr>
                      <a:xfrm>
                        <a:off x="2371890" y="4890870"/>
                        <a:ext cx="1648746" cy="1382543"/>
                      </a:xfrm>
                      <a:prstGeom prst="rect">
                        <a:avLst/>
                      </a:prstGeom>
                    </p:spPr>
                  </p:pic>
                </p:oleObj>
              </mc:Fallback>
            </mc:AlternateContent>
          </a:graphicData>
        </a:graphic>
      </p:graphicFrame>
    </p:spTree>
    <p:extLst>
      <p:ext uri="{BB962C8B-B14F-4D97-AF65-F5344CB8AC3E}">
        <p14:creationId xmlns:p14="http://schemas.microsoft.com/office/powerpoint/2010/main" val="275129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1293156-BB69-4ED5-8150-B4345EFE85DE}"/>
              </a:ext>
            </a:extLst>
          </p:cNvPr>
          <p:cNvSpPr>
            <a:spLocks noChangeArrowheads="1"/>
          </p:cNvSpPr>
          <p:nvPr/>
        </p:nvSpPr>
        <p:spPr bwMode="auto">
          <a:xfrm>
            <a:off x="2205" y="46511"/>
            <a:ext cx="1218759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报销管理的报销标准控制</a:t>
            </a:r>
            <a:endParaRPr lang="zh-CN" altLang="zh-CN" sz="3199" b="1" dirty="0">
              <a:solidFill>
                <a:schemeClr val="bg1"/>
              </a:solidFill>
              <a:latin typeface="方正兰亭粗黑_GBK" charset="-122"/>
              <a:ea typeface="微软雅黑" pitchFamily="34" charset="-122"/>
            </a:endParaRPr>
          </a:p>
        </p:txBody>
      </p:sp>
      <p:pic>
        <p:nvPicPr>
          <p:cNvPr id="5" name="图片 4">
            <a:extLst>
              <a:ext uri="{FF2B5EF4-FFF2-40B4-BE49-F238E27FC236}">
                <a16:creationId xmlns:a16="http://schemas.microsoft.com/office/drawing/2014/main" id="{A8C12CDE-D3AA-4A16-B281-4A7499B716D4}"/>
              </a:ext>
            </a:extLst>
          </p:cNvPr>
          <p:cNvPicPr>
            <a:picLocks noChangeAspect="1"/>
          </p:cNvPicPr>
          <p:nvPr/>
        </p:nvPicPr>
        <p:blipFill>
          <a:blip r:embed="rId2"/>
          <a:stretch>
            <a:fillRect/>
          </a:stretch>
        </p:blipFill>
        <p:spPr>
          <a:xfrm>
            <a:off x="362878" y="1009241"/>
            <a:ext cx="8064896" cy="5521977"/>
          </a:xfrm>
          <a:prstGeom prst="rect">
            <a:avLst/>
          </a:prstGeom>
        </p:spPr>
      </p:pic>
      <p:grpSp>
        <p:nvGrpSpPr>
          <p:cNvPr id="6" name="组合 5">
            <a:extLst>
              <a:ext uri="{FF2B5EF4-FFF2-40B4-BE49-F238E27FC236}">
                <a16:creationId xmlns:a16="http://schemas.microsoft.com/office/drawing/2014/main" id="{22D73D96-ED32-411D-8147-CEA7A72FF2A4}"/>
              </a:ext>
            </a:extLst>
          </p:cNvPr>
          <p:cNvGrpSpPr/>
          <p:nvPr/>
        </p:nvGrpSpPr>
        <p:grpSpPr>
          <a:xfrm>
            <a:off x="8686800" y="1071880"/>
            <a:ext cx="3114040" cy="4714238"/>
            <a:chOff x="3030779" y="4414461"/>
            <a:chExt cx="1547021" cy="2004049"/>
          </a:xfrm>
          <a:solidFill>
            <a:srgbClr val="2FC9FF">
              <a:alpha val="40000"/>
            </a:srgbClr>
          </a:solidFill>
        </p:grpSpPr>
        <p:sp>
          <p:nvSpPr>
            <p:cNvPr id="7" name="圆角矩形 106">
              <a:extLst>
                <a:ext uri="{FF2B5EF4-FFF2-40B4-BE49-F238E27FC236}">
                  <a16:creationId xmlns:a16="http://schemas.microsoft.com/office/drawing/2014/main" id="{185B7C4A-C964-4DD7-8925-9C05B35E817B}"/>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677AD074-EEA8-46ED-B97F-28DD5BA9460D}"/>
                </a:ext>
              </a:extLst>
            </p:cNvPr>
            <p:cNvSpPr/>
            <p:nvPr/>
          </p:nvSpPr>
          <p:spPr bwMode="auto">
            <a:xfrm>
              <a:off x="3244120" y="4414462"/>
              <a:ext cx="1120339" cy="193940"/>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报销标准控制逻辑</a:t>
              </a:r>
            </a:p>
          </p:txBody>
        </p:sp>
      </p:grpSp>
      <p:sp>
        <p:nvSpPr>
          <p:cNvPr id="11" name="矩形 10">
            <a:extLst>
              <a:ext uri="{FF2B5EF4-FFF2-40B4-BE49-F238E27FC236}">
                <a16:creationId xmlns:a16="http://schemas.microsoft.com/office/drawing/2014/main" id="{E8D39BD7-1D28-4CA3-902F-A2DB1EEE25F2}"/>
              </a:ext>
            </a:extLst>
          </p:cNvPr>
          <p:cNvSpPr/>
          <p:nvPr/>
        </p:nvSpPr>
        <p:spPr bwMode="auto">
          <a:xfrm>
            <a:off x="8732520" y="1458006"/>
            <a:ext cx="3068320" cy="4328112"/>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1</a:t>
            </a:r>
            <a:r>
              <a:rPr lang="zh-CN" altLang="en-US" sz="1000" kern="0" dirty="0">
                <a:solidFill>
                  <a:schemeClr val="bg1"/>
                </a:solidFill>
                <a:latin typeface="微软雅黑" panose="020B0503020204020204" pitchFamily="34" charset="-122"/>
                <a:ea typeface="微软雅黑" panose="020B0503020204020204" pitchFamily="34" charset="-122"/>
              </a:rPr>
              <a:t>、优先校验预算，预算通过后校验报销标准</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2</a:t>
            </a:r>
            <a:r>
              <a:rPr lang="zh-CN" altLang="en-US" sz="1000" kern="0" dirty="0">
                <a:solidFill>
                  <a:schemeClr val="bg1"/>
                </a:solidFill>
                <a:latin typeface="微软雅黑" panose="020B0503020204020204" pitchFamily="34" charset="-122"/>
                <a:ea typeface="微软雅黑" panose="020B0503020204020204" pitchFamily="34" charset="-122"/>
              </a:rPr>
              <a:t>、同一费用类型、同一岗位级别、同一城市类别不允许交叉校验</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3</a:t>
            </a:r>
            <a:r>
              <a:rPr lang="zh-CN" altLang="en-US" sz="1000" kern="0" dirty="0">
                <a:solidFill>
                  <a:schemeClr val="bg1"/>
                </a:solidFill>
                <a:latin typeface="微软雅黑" panose="020B0503020204020204" pitchFamily="34" charset="-122"/>
                <a:ea typeface="微软雅黑" panose="020B0503020204020204" pitchFamily="34" charset="-122"/>
              </a:rPr>
              <a:t>、报销标准的控制方式是根据费用类型的表单类别默认的，无法做选择，如果控制方式觉得不合理没有匹配业务就需要调整费用类型的表单类别（在参数设置</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费用类型）</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4</a:t>
            </a:r>
            <a:r>
              <a:rPr lang="zh-CN" altLang="en-US" sz="1000" kern="0" dirty="0">
                <a:solidFill>
                  <a:schemeClr val="bg1"/>
                </a:solidFill>
                <a:latin typeface="微软雅黑" panose="020B0503020204020204" pitchFamily="34" charset="-122"/>
                <a:ea typeface="微软雅黑" panose="020B0503020204020204" pitchFamily="34" charset="-122"/>
              </a:rPr>
              <a:t>、按天和按月系统会做累积校验，若提示超标除了检查当前单据是否超标外还需要检查已提交的过往单据该天或该用中已报销的金额</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5</a:t>
            </a:r>
            <a:r>
              <a:rPr lang="zh-CN" altLang="en-US" sz="1000" kern="0" dirty="0">
                <a:solidFill>
                  <a:schemeClr val="bg1"/>
                </a:solidFill>
                <a:latin typeface="微软雅黑" panose="020B0503020204020204" pitchFamily="34" charset="-122"/>
                <a:ea typeface="微软雅黑" panose="020B0503020204020204" pitchFamily="34" charset="-122"/>
              </a:rPr>
              <a:t>、在报销参数中删除岗位级别或是城市类别，则报销标准中会自动清楚，所以有可能在报销标准中产生空白的垃圾数据，需要手动处理</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6</a:t>
            </a:r>
            <a:r>
              <a:rPr lang="zh-CN" altLang="en-US" sz="1000" kern="0" dirty="0">
                <a:solidFill>
                  <a:schemeClr val="bg1"/>
                </a:solidFill>
                <a:latin typeface="微软雅黑" panose="020B0503020204020204" pitchFamily="34" charset="-122"/>
                <a:ea typeface="微软雅黑" panose="020B0503020204020204" pitchFamily="34" charset="-122"/>
              </a:rPr>
              <a:t>、出行方式设置中的可勾选项在报销参数</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出行设置中进行设置</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PS</a:t>
            </a:r>
            <a:r>
              <a:rPr lang="zh-CN" altLang="en-US" sz="1000" kern="0" dirty="0">
                <a:solidFill>
                  <a:schemeClr val="bg1"/>
                </a:solidFill>
                <a:latin typeface="微软雅黑" panose="020B0503020204020204" pitchFamily="34" charset="-122"/>
                <a:ea typeface="微软雅黑" panose="020B0503020204020204" pitchFamily="34" charset="-122"/>
              </a:rPr>
              <a:t>：若企业无需线上管控报销标准，可以直接选择不控制，不用做任何设置</a:t>
            </a:r>
          </a:p>
        </p:txBody>
      </p:sp>
    </p:spTree>
    <p:extLst>
      <p:ext uri="{BB962C8B-B14F-4D97-AF65-F5344CB8AC3E}">
        <p14:creationId xmlns:p14="http://schemas.microsoft.com/office/powerpoint/2010/main" val="4022243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1293156-BB69-4ED5-8150-B4345EFE85DE}"/>
              </a:ext>
            </a:extLst>
          </p:cNvPr>
          <p:cNvSpPr>
            <a:spLocks noChangeArrowheads="1"/>
          </p:cNvSpPr>
          <p:nvPr/>
        </p:nvSpPr>
        <p:spPr bwMode="auto">
          <a:xfrm>
            <a:off x="2205" y="46511"/>
            <a:ext cx="1218759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报销付款管理</a:t>
            </a:r>
            <a:endParaRPr lang="zh-CN" altLang="zh-CN" sz="3199" b="1" dirty="0">
              <a:solidFill>
                <a:schemeClr val="bg1"/>
              </a:solidFill>
              <a:latin typeface="方正兰亭粗黑_GBK" charset="-122"/>
              <a:ea typeface="微软雅黑" pitchFamily="34" charset="-122"/>
            </a:endParaRPr>
          </a:p>
        </p:txBody>
      </p:sp>
      <p:pic>
        <p:nvPicPr>
          <p:cNvPr id="3" name="图片 2">
            <a:extLst>
              <a:ext uri="{FF2B5EF4-FFF2-40B4-BE49-F238E27FC236}">
                <a16:creationId xmlns:a16="http://schemas.microsoft.com/office/drawing/2014/main" id="{E258A874-6876-468A-8B57-E4743ED8718C}"/>
              </a:ext>
            </a:extLst>
          </p:cNvPr>
          <p:cNvPicPr>
            <a:picLocks noChangeAspect="1"/>
          </p:cNvPicPr>
          <p:nvPr/>
        </p:nvPicPr>
        <p:blipFill>
          <a:blip r:embed="rId2"/>
          <a:stretch>
            <a:fillRect/>
          </a:stretch>
        </p:blipFill>
        <p:spPr>
          <a:xfrm>
            <a:off x="228600" y="1071880"/>
            <a:ext cx="8229600" cy="2602902"/>
          </a:xfrm>
          <a:prstGeom prst="rect">
            <a:avLst/>
          </a:prstGeom>
        </p:spPr>
      </p:pic>
      <p:pic>
        <p:nvPicPr>
          <p:cNvPr id="4" name="图片 3">
            <a:extLst>
              <a:ext uri="{FF2B5EF4-FFF2-40B4-BE49-F238E27FC236}">
                <a16:creationId xmlns:a16="http://schemas.microsoft.com/office/drawing/2014/main" id="{B4B937FA-D132-411E-BED3-B4C822F55512}"/>
              </a:ext>
            </a:extLst>
          </p:cNvPr>
          <p:cNvPicPr>
            <a:picLocks noChangeAspect="1"/>
          </p:cNvPicPr>
          <p:nvPr/>
        </p:nvPicPr>
        <p:blipFill>
          <a:blip r:embed="rId3"/>
          <a:stretch>
            <a:fillRect/>
          </a:stretch>
        </p:blipFill>
        <p:spPr>
          <a:xfrm>
            <a:off x="1009770" y="2695012"/>
            <a:ext cx="5309750" cy="2651230"/>
          </a:xfrm>
          <a:prstGeom prst="rect">
            <a:avLst/>
          </a:prstGeom>
        </p:spPr>
      </p:pic>
      <p:pic>
        <p:nvPicPr>
          <p:cNvPr id="9" name="图片 8">
            <a:extLst>
              <a:ext uri="{FF2B5EF4-FFF2-40B4-BE49-F238E27FC236}">
                <a16:creationId xmlns:a16="http://schemas.microsoft.com/office/drawing/2014/main" id="{E0CD3E99-F67C-4FB2-BF9F-4A1AEAF18AD1}"/>
              </a:ext>
            </a:extLst>
          </p:cNvPr>
          <p:cNvPicPr>
            <a:picLocks noChangeAspect="1"/>
          </p:cNvPicPr>
          <p:nvPr/>
        </p:nvPicPr>
        <p:blipFill>
          <a:blip r:embed="rId4"/>
          <a:stretch>
            <a:fillRect/>
          </a:stretch>
        </p:blipFill>
        <p:spPr>
          <a:xfrm>
            <a:off x="3347364" y="4449511"/>
            <a:ext cx="5110836" cy="1986502"/>
          </a:xfrm>
          <a:prstGeom prst="rect">
            <a:avLst/>
          </a:prstGeom>
        </p:spPr>
      </p:pic>
      <p:grpSp>
        <p:nvGrpSpPr>
          <p:cNvPr id="12" name="组合 11">
            <a:extLst>
              <a:ext uri="{FF2B5EF4-FFF2-40B4-BE49-F238E27FC236}">
                <a16:creationId xmlns:a16="http://schemas.microsoft.com/office/drawing/2014/main" id="{F699BAED-ADEF-40FB-96F0-22ABE0E37F49}"/>
              </a:ext>
            </a:extLst>
          </p:cNvPr>
          <p:cNvGrpSpPr/>
          <p:nvPr/>
        </p:nvGrpSpPr>
        <p:grpSpPr>
          <a:xfrm>
            <a:off x="8686800" y="1071880"/>
            <a:ext cx="3114040" cy="3982720"/>
            <a:chOff x="3030779" y="4414461"/>
            <a:chExt cx="1547021" cy="2004049"/>
          </a:xfrm>
          <a:solidFill>
            <a:srgbClr val="2FC9FF">
              <a:alpha val="40000"/>
            </a:srgbClr>
          </a:solidFill>
        </p:grpSpPr>
        <p:sp>
          <p:nvSpPr>
            <p:cNvPr id="13" name="圆角矩形 106">
              <a:extLst>
                <a:ext uri="{FF2B5EF4-FFF2-40B4-BE49-F238E27FC236}">
                  <a16:creationId xmlns:a16="http://schemas.microsoft.com/office/drawing/2014/main" id="{928CA15E-76F6-4905-9B5C-7E22A658D82C}"/>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1162846-A9C3-45B4-909D-028F6E234149}"/>
                </a:ext>
              </a:extLst>
            </p:cNvPr>
            <p:cNvSpPr/>
            <p:nvPr/>
          </p:nvSpPr>
          <p:spPr bwMode="auto">
            <a:xfrm>
              <a:off x="3244120" y="4414462"/>
              <a:ext cx="1120339" cy="193940"/>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报销付款管理</a:t>
              </a:r>
            </a:p>
          </p:txBody>
        </p:sp>
      </p:grpSp>
      <p:sp>
        <p:nvSpPr>
          <p:cNvPr id="15" name="矩形 14">
            <a:extLst>
              <a:ext uri="{FF2B5EF4-FFF2-40B4-BE49-F238E27FC236}">
                <a16:creationId xmlns:a16="http://schemas.microsoft.com/office/drawing/2014/main" id="{37846F03-B1F7-4A45-8D11-54B6F2AEE8E7}"/>
              </a:ext>
            </a:extLst>
          </p:cNvPr>
          <p:cNvSpPr/>
          <p:nvPr/>
        </p:nvSpPr>
        <p:spPr bwMode="auto">
          <a:xfrm>
            <a:off x="8732520" y="1458006"/>
            <a:ext cx="3068320" cy="4328112"/>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场景：</a:t>
            </a:r>
            <a:r>
              <a:rPr lang="zh-CN" altLang="en-US" sz="1000" kern="0" dirty="0">
                <a:solidFill>
                  <a:schemeClr val="bg1"/>
                </a:solidFill>
                <a:latin typeface="微软雅黑" panose="020B0503020204020204" pitchFamily="34" charset="-122"/>
                <a:ea typeface="微软雅黑" panose="020B0503020204020204" pitchFamily="34" charset="-122"/>
              </a:rPr>
              <a:t>当员工的报销申请完成业务管理者的行政审批后，财务将会核对报销单、发票信息等在系统中进行报销的付款登记和付款审核，完成报销的对个人打款和财务入账</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操作要点说明：</a:t>
            </a:r>
            <a:endParaRPr lang="en-US" altLang="zh-CN" sz="1000" b="1" kern="0" dirty="0">
              <a:solidFill>
                <a:srgbClr val="00B0F0"/>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付款单位</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付款登记是通过付款单位进行展示，所以账号一定要在报销单所选的付款单位中才能进行该报销单的付款登记</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支付驳回</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支付驳回将会导致该报销流程打回发起人，流程装备变更为未审核，需要报销人修改信息后重新发起</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报销入账</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会计入账科目若在报销模板的费用类型配置中进行了设置，则可以带出默认值</a:t>
            </a:r>
            <a:endParaRPr lang="en-US" altLang="zh-CN" sz="1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7770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72471C4-4825-4547-81D3-C5E44BEA712E}"/>
              </a:ext>
            </a:extLst>
          </p:cNvPr>
          <p:cNvSpPr>
            <a:spLocks noChangeArrowheads="1"/>
          </p:cNvSpPr>
          <p:nvPr/>
        </p:nvSpPr>
        <p:spPr bwMode="auto">
          <a:xfrm>
            <a:off x="2205" y="46568"/>
            <a:ext cx="12187592" cy="49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199" b="1" dirty="0">
                <a:solidFill>
                  <a:schemeClr val="bg1"/>
                </a:solidFill>
                <a:latin typeface="方正兰亭粗黑_GBK" charset="-122"/>
                <a:ea typeface="微软雅黑" pitchFamily="34" charset="-122"/>
              </a:rPr>
              <a:t>学习目的</a:t>
            </a:r>
            <a:endParaRPr lang="zh-CN" altLang="zh-CN" sz="3199" b="1" dirty="0">
              <a:solidFill>
                <a:schemeClr val="bg1"/>
              </a:solidFill>
              <a:latin typeface="方正兰亭粗黑_GBK" charset="-122"/>
              <a:ea typeface="微软雅黑" pitchFamily="34" charset="-122"/>
            </a:endParaRPr>
          </a:p>
        </p:txBody>
      </p:sp>
      <p:sp>
        <p:nvSpPr>
          <p:cNvPr id="3" name="文本框 2">
            <a:extLst>
              <a:ext uri="{FF2B5EF4-FFF2-40B4-BE49-F238E27FC236}">
                <a16:creationId xmlns:a16="http://schemas.microsoft.com/office/drawing/2014/main" id="{E990A207-4BD8-4AD4-8F2C-4029601E6EE8}"/>
              </a:ext>
            </a:extLst>
          </p:cNvPr>
          <p:cNvSpPr txBox="1"/>
          <p:nvPr/>
        </p:nvSpPr>
        <p:spPr>
          <a:xfrm>
            <a:off x="1209040" y="1402080"/>
            <a:ext cx="9428480" cy="388330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了解费用报销的基本概念</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掌握企业报销管理办法在系统中的落地方法</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掌握申请</a:t>
            </a:r>
            <a:r>
              <a:rPr lang="en-US" altLang="zh-CN" sz="3200" dirty="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报销</a:t>
            </a:r>
            <a:r>
              <a:rPr lang="en-US" altLang="zh-CN" sz="3200" dirty="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付款的系统全流程</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掌握费用系统在报销过程中的管控逻辑</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692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72471C4-4825-4547-81D3-C5E44BEA712E}"/>
              </a:ext>
            </a:extLst>
          </p:cNvPr>
          <p:cNvSpPr>
            <a:spLocks noChangeArrowheads="1"/>
          </p:cNvSpPr>
          <p:nvPr/>
        </p:nvSpPr>
        <p:spPr bwMode="auto">
          <a:xfrm>
            <a:off x="2205" y="46568"/>
            <a:ext cx="12187592" cy="49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199" b="1" dirty="0">
                <a:solidFill>
                  <a:schemeClr val="bg1"/>
                </a:solidFill>
                <a:latin typeface="方正兰亭粗黑_GBK" charset="-122"/>
                <a:ea typeface="微软雅黑" pitchFamily="34" charset="-122"/>
              </a:rPr>
              <a:t>学习目的</a:t>
            </a:r>
            <a:endParaRPr lang="zh-CN" altLang="zh-CN" sz="3199" b="1" dirty="0">
              <a:solidFill>
                <a:schemeClr val="bg1"/>
              </a:solidFill>
              <a:latin typeface="方正兰亭粗黑_GBK" charset="-122"/>
              <a:ea typeface="微软雅黑" pitchFamily="34" charset="-122"/>
            </a:endParaRPr>
          </a:p>
        </p:txBody>
      </p:sp>
      <p:sp>
        <p:nvSpPr>
          <p:cNvPr id="3" name="文本框 2">
            <a:extLst>
              <a:ext uri="{FF2B5EF4-FFF2-40B4-BE49-F238E27FC236}">
                <a16:creationId xmlns:a16="http://schemas.microsoft.com/office/drawing/2014/main" id="{E990A207-4BD8-4AD4-8F2C-4029601E6EE8}"/>
              </a:ext>
            </a:extLst>
          </p:cNvPr>
          <p:cNvSpPr txBox="1"/>
          <p:nvPr/>
        </p:nvSpPr>
        <p:spPr>
          <a:xfrm>
            <a:off x="1209040" y="1402080"/>
            <a:ext cx="9428480" cy="388330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了解费用报销的基本概念</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掌握企业报销管理办法在系统中的落地方法</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掌握申请</a:t>
            </a:r>
            <a:r>
              <a:rPr lang="en-US" altLang="zh-CN" sz="3200" dirty="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报销</a:t>
            </a:r>
            <a:r>
              <a:rPr lang="en-US" altLang="zh-CN" sz="3200" dirty="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付款的系统全流程</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掌握费用系统在报销过程中的管控逻辑</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5392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72471C4-4825-4547-81D3-C5E44BEA712E}"/>
              </a:ext>
            </a:extLst>
          </p:cNvPr>
          <p:cNvSpPr>
            <a:spLocks noChangeArrowheads="1"/>
          </p:cNvSpPr>
          <p:nvPr/>
        </p:nvSpPr>
        <p:spPr bwMode="auto">
          <a:xfrm>
            <a:off x="2205" y="46568"/>
            <a:ext cx="12187592" cy="49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199" b="1" dirty="0">
                <a:solidFill>
                  <a:schemeClr val="bg1"/>
                </a:solidFill>
                <a:latin typeface="方正兰亭粗黑_GBK" charset="-122"/>
                <a:ea typeface="微软雅黑" pitchFamily="34" charset="-122"/>
              </a:rPr>
              <a:t>企业报销管理流程</a:t>
            </a:r>
            <a:endParaRPr lang="zh-CN" altLang="zh-CN" sz="3199" b="1" dirty="0">
              <a:solidFill>
                <a:schemeClr val="bg1"/>
              </a:solidFill>
              <a:latin typeface="方正兰亭粗黑_GBK" charset="-122"/>
              <a:ea typeface="微软雅黑" pitchFamily="34" charset="-122"/>
            </a:endParaRPr>
          </a:p>
        </p:txBody>
      </p:sp>
      <p:pic>
        <p:nvPicPr>
          <p:cNvPr id="5" name="图片 4">
            <a:extLst>
              <a:ext uri="{FF2B5EF4-FFF2-40B4-BE49-F238E27FC236}">
                <a16:creationId xmlns:a16="http://schemas.microsoft.com/office/drawing/2014/main" id="{A080A96B-3998-4D12-A028-BC27D3BE70EA}"/>
              </a:ext>
            </a:extLst>
          </p:cNvPr>
          <p:cNvPicPr>
            <a:picLocks noChangeAspect="1"/>
          </p:cNvPicPr>
          <p:nvPr/>
        </p:nvPicPr>
        <p:blipFill>
          <a:blip r:embed="rId2"/>
          <a:stretch>
            <a:fillRect/>
          </a:stretch>
        </p:blipFill>
        <p:spPr>
          <a:xfrm>
            <a:off x="0" y="1538448"/>
            <a:ext cx="12192000" cy="3781103"/>
          </a:xfrm>
          <a:prstGeom prst="rect">
            <a:avLst/>
          </a:prstGeom>
        </p:spPr>
      </p:pic>
      <p:grpSp>
        <p:nvGrpSpPr>
          <p:cNvPr id="7" name="组合 6">
            <a:extLst>
              <a:ext uri="{FF2B5EF4-FFF2-40B4-BE49-F238E27FC236}">
                <a16:creationId xmlns:a16="http://schemas.microsoft.com/office/drawing/2014/main" id="{170A0A1F-47F7-43E5-A30A-8A30E7607C59}"/>
              </a:ext>
            </a:extLst>
          </p:cNvPr>
          <p:cNvGrpSpPr/>
          <p:nvPr/>
        </p:nvGrpSpPr>
        <p:grpSpPr>
          <a:xfrm>
            <a:off x="803116" y="4184334"/>
            <a:ext cx="3250724" cy="1545952"/>
            <a:chOff x="3030779" y="4414461"/>
            <a:chExt cx="1547021" cy="2004049"/>
          </a:xfrm>
          <a:solidFill>
            <a:srgbClr val="2FC9FF">
              <a:alpha val="40000"/>
            </a:srgbClr>
          </a:solidFill>
        </p:grpSpPr>
        <p:sp>
          <p:nvSpPr>
            <p:cNvPr id="8" name="圆角矩形 106">
              <a:extLst>
                <a:ext uri="{FF2B5EF4-FFF2-40B4-BE49-F238E27FC236}">
                  <a16:creationId xmlns:a16="http://schemas.microsoft.com/office/drawing/2014/main" id="{CABED5E8-A9FC-4239-AD6A-431DFCCAB800}"/>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DE4357E9-BDA3-4CD7-BC3A-FDD832D15E46}"/>
                </a:ext>
              </a:extLst>
            </p:cNvPr>
            <p:cNvSpPr/>
            <p:nvPr/>
          </p:nvSpPr>
          <p:spPr bwMode="auto">
            <a:xfrm>
              <a:off x="3268405" y="4479940"/>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落地企业报销管理制度</a:t>
              </a:r>
            </a:p>
          </p:txBody>
        </p:sp>
      </p:grpSp>
      <p:sp>
        <p:nvSpPr>
          <p:cNvPr id="10" name="矩形 9">
            <a:extLst>
              <a:ext uri="{FF2B5EF4-FFF2-40B4-BE49-F238E27FC236}">
                <a16:creationId xmlns:a16="http://schemas.microsoft.com/office/drawing/2014/main" id="{6F3C35D6-0658-47A2-A6F6-763587741455}"/>
              </a:ext>
            </a:extLst>
          </p:cNvPr>
          <p:cNvSpPr/>
          <p:nvPr/>
        </p:nvSpPr>
        <p:spPr bwMode="auto">
          <a:xfrm>
            <a:off x="890954" y="4472610"/>
            <a:ext cx="2954606" cy="1263435"/>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1</a:t>
            </a:r>
            <a:r>
              <a:rPr lang="zh-CN" altLang="en-US" sz="1000" kern="0" dirty="0">
                <a:solidFill>
                  <a:schemeClr val="bg1"/>
                </a:solidFill>
                <a:latin typeface="微软雅黑" panose="020B0503020204020204" pitchFamily="34" charset="-122"/>
                <a:ea typeface="微软雅黑" panose="020B0503020204020204" pitchFamily="34" charset="-122"/>
              </a:rPr>
              <a:t>、收集企业的报销管理办法</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2</a:t>
            </a:r>
            <a:r>
              <a:rPr lang="zh-CN" altLang="en-US" sz="1000" kern="0" dirty="0">
                <a:solidFill>
                  <a:schemeClr val="bg1"/>
                </a:solidFill>
                <a:latin typeface="微软雅黑" panose="020B0503020204020204" pitchFamily="34" charset="-122"/>
                <a:ea typeface="微软雅黑" panose="020B0503020204020204" pitchFamily="34" charset="-122"/>
              </a:rPr>
              <a:t>、根据管理办法进行报销参数设置</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3</a:t>
            </a:r>
            <a:r>
              <a:rPr lang="zh-CN" altLang="en-US" sz="1000" kern="0" dirty="0">
                <a:solidFill>
                  <a:schemeClr val="bg1"/>
                </a:solidFill>
                <a:latin typeface="微软雅黑" panose="020B0503020204020204" pitchFamily="34" charset="-122"/>
                <a:ea typeface="微软雅黑" panose="020B0503020204020204" pitchFamily="34" charset="-122"/>
              </a:rPr>
              <a:t>、整理企业申请</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报销表单及字段</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4</a:t>
            </a:r>
            <a:r>
              <a:rPr lang="zh-CN" altLang="en-US" sz="1000" kern="0" dirty="0">
                <a:solidFill>
                  <a:schemeClr val="bg1"/>
                </a:solidFill>
                <a:latin typeface="微软雅黑" panose="020B0503020204020204" pitchFamily="34" charset="-122"/>
                <a:ea typeface="微软雅黑" panose="020B0503020204020204" pitchFamily="34" charset="-122"/>
              </a:rPr>
              <a:t>、在费用系统中制作申请模板</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报销模板</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5</a:t>
            </a:r>
            <a:r>
              <a:rPr lang="zh-CN" altLang="en-US" sz="1000" kern="0" dirty="0">
                <a:solidFill>
                  <a:schemeClr val="bg1"/>
                </a:solidFill>
                <a:latin typeface="微软雅黑" panose="020B0503020204020204" pitchFamily="34" charset="-122"/>
                <a:ea typeface="微软雅黑" panose="020B0503020204020204" pitchFamily="34" charset="-122"/>
              </a:rPr>
              <a:t>、依据管理要求配置相关关联控制和报销控制</a:t>
            </a:r>
          </a:p>
        </p:txBody>
      </p:sp>
      <p:grpSp>
        <p:nvGrpSpPr>
          <p:cNvPr id="11" name="组合 10">
            <a:extLst>
              <a:ext uri="{FF2B5EF4-FFF2-40B4-BE49-F238E27FC236}">
                <a16:creationId xmlns:a16="http://schemas.microsoft.com/office/drawing/2014/main" id="{A58DB25E-EC28-4C42-B60A-86339F9DC602}"/>
              </a:ext>
            </a:extLst>
          </p:cNvPr>
          <p:cNvGrpSpPr/>
          <p:nvPr/>
        </p:nvGrpSpPr>
        <p:grpSpPr>
          <a:xfrm>
            <a:off x="5090636" y="5467409"/>
            <a:ext cx="3250724" cy="1146751"/>
            <a:chOff x="3030779" y="4414461"/>
            <a:chExt cx="1547021" cy="2004049"/>
          </a:xfrm>
          <a:solidFill>
            <a:srgbClr val="2FC9FF">
              <a:alpha val="40000"/>
            </a:srgbClr>
          </a:solidFill>
        </p:grpSpPr>
        <p:sp>
          <p:nvSpPr>
            <p:cNvPr id="12" name="圆角矩形 106">
              <a:extLst>
                <a:ext uri="{FF2B5EF4-FFF2-40B4-BE49-F238E27FC236}">
                  <a16:creationId xmlns:a16="http://schemas.microsoft.com/office/drawing/2014/main" id="{A6D0589A-4A8E-4853-9957-297CE490BEF7}"/>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73D5EA7-29BA-4BE7-96F8-CAAEB881398F}"/>
                </a:ext>
              </a:extLst>
            </p:cNvPr>
            <p:cNvSpPr/>
            <p:nvPr/>
          </p:nvSpPr>
          <p:spPr bwMode="auto">
            <a:xfrm>
              <a:off x="3268405" y="4479940"/>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管理费用报销过程</a:t>
              </a:r>
            </a:p>
          </p:txBody>
        </p:sp>
      </p:grpSp>
      <p:sp>
        <p:nvSpPr>
          <p:cNvPr id="14" name="矩形 13">
            <a:extLst>
              <a:ext uri="{FF2B5EF4-FFF2-40B4-BE49-F238E27FC236}">
                <a16:creationId xmlns:a16="http://schemas.microsoft.com/office/drawing/2014/main" id="{8EBF2540-A675-4A92-A58F-0DA29F3F469F}"/>
              </a:ext>
            </a:extLst>
          </p:cNvPr>
          <p:cNvSpPr/>
          <p:nvPr/>
        </p:nvSpPr>
        <p:spPr bwMode="auto">
          <a:xfrm>
            <a:off x="5178474" y="5725205"/>
            <a:ext cx="2954606" cy="802595"/>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1</a:t>
            </a:r>
            <a:r>
              <a:rPr lang="zh-CN" altLang="en-US" sz="1000" kern="0" dirty="0">
                <a:solidFill>
                  <a:schemeClr val="bg1"/>
                </a:solidFill>
                <a:latin typeface="微软雅黑" panose="020B0503020204020204" pitchFamily="34" charset="-122"/>
                <a:ea typeface="微软雅黑" panose="020B0503020204020204" pitchFamily="34" charset="-122"/>
              </a:rPr>
              <a:t>、费用申请单的发起与管理</a:t>
            </a:r>
            <a:br>
              <a:rPr lang="en-US" altLang="zh-CN" sz="1000" kern="0" dirty="0">
                <a:solidFill>
                  <a:schemeClr val="bg1"/>
                </a:solidFill>
                <a:latin typeface="微软雅黑" panose="020B0503020204020204" pitchFamily="34" charset="-122"/>
                <a:ea typeface="微软雅黑" panose="020B0503020204020204" pitchFamily="34" charset="-122"/>
              </a:rPr>
            </a:br>
            <a:r>
              <a:rPr lang="en-US" altLang="zh-CN" sz="1000" kern="0" dirty="0">
                <a:solidFill>
                  <a:schemeClr val="bg1"/>
                </a:solidFill>
                <a:latin typeface="微软雅黑" panose="020B0503020204020204" pitchFamily="34" charset="-122"/>
                <a:ea typeface="微软雅黑" panose="020B0503020204020204" pitchFamily="34" charset="-122"/>
              </a:rPr>
              <a:t>2</a:t>
            </a:r>
            <a:r>
              <a:rPr lang="zh-CN" altLang="en-US" sz="1000" kern="0" dirty="0">
                <a:solidFill>
                  <a:schemeClr val="bg1"/>
                </a:solidFill>
                <a:latin typeface="微软雅黑" panose="020B0503020204020204" pitchFamily="34" charset="-122"/>
                <a:ea typeface="微软雅黑" panose="020B0503020204020204" pitchFamily="34" charset="-122"/>
              </a:rPr>
              <a:t>、费用报销单的发起与管理</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3</a:t>
            </a:r>
            <a:r>
              <a:rPr lang="zh-CN" altLang="en-US" sz="1000" kern="0" dirty="0">
                <a:solidFill>
                  <a:schemeClr val="bg1"/>
                </a:solidFill>
                <a:latin typeface="微软雅黑" panose="020B0503020204020204" pitchFamily="34" charset="-122"/>
                <a:ea typeface="微软雅黑" panose="020B0503020204020204" pitchFamily="34" charset="-122"/>
              </a:rPr>
              <a:t>、报销业务在费用系统中的预算管控与标准管理</a:t>
            </a:r>
          </a:p>
        </p:txBody>
      </p:sp>
      <p:grpSp>
        <p:nvGrpSpPr>
          <p:cNvPr id="19" name="组合 18">
            <a:extLst>
              <a:ext uri="{FF2B5EF4-FFF2-40B4-BE49-F238E27FC236}">
                <a16:creationId xmlns:a16="http://schemas.microsoft.com/office/drawing/2014/main" id="{66446639-B41C-49F6-B885-1D675660A9B5}"/>
              </a:ext>
            </a:extLst>
          </p:cNvPr>
          <p:cNvGrpSpPr/>
          <p:nvPr/>
        </p:nvGrpSpPr>
        <p:grpSpPr>
          <a:xfrm>
            <a:off x="8910796" y="4304880"/>
            <a:ext cx="2097564" cy="897041"/>
            <a:chOff x="3030779" y="4414461"/>
            <a:chExt cx="1547021" cy="2004049"/>
          </a:xfrm>
          <a:solidFill>
            <a:srgbClr val="2FC9FF">
              <a:alpha val="40000"/>
            </a:srgbClr>
          </a:solidFill>
        </p:grpSpPr>
        <p:sp>
          <p:nvSpPr>
            <p:cNvPr id="20" name="圆角矩形 106">
              <a:extLst>
                <a:ext uri="{FF2B5EF4-FFF2-40B4-BE49-F238E27FC236}">
                  <a16:creationId xmlns:a16="http://schemas.microsoft.com/office/drawing/2014/main" id="{1D17FAEC-28A0-4B32-A329-B97713BDBCEF}"/>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56F67432-738A-43B0-BEF9-2A14635275C9}"/>
                </a:ext>
              </a:extLst>
            </p:cNvPr>
            <p:cNvSpPr/>
            <p:nvPr/>
          </p:nvSpPr>
          <p:spPr bwMode="auto">
            <a:xfrm>
              <a:off x="3268405" y="4479940"/>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报销付款管理</a:t>
              </a:r>
            </a:p>
          </p:txBody>
        </p:sp>
      </p:grpSp>
      <p:sp>
        <p:nvSpPr>
          <p:cNvPr id="22" name="矩形 21">
            <a:extLst>
              <a:ext uri="{FF2B5EF4-FFF2-40B4-BE49-F238E27FC236}">
                <a16:creationId xmlns:a16="http://schemas.microsoft.com/office/drawing/2014/main" id="{C750E7C2-5643-49C8-B62C-63D4080E9AB0}"/>
              </a:ext>
            </a:extLst>
          </p:cNvPr>
          <p:cNvSpPr/>
          <p:nvPr/>
        </p:nvSpPr>
        <p:spPr bwMode="auto">
          <a:xfrm>
            <a:off x="8998634" y="4532197"/>
            <a:ext cx="1753390" cy="639244"/>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1</a:t>
            </a:r>
            <a:r>
              <a:rPr lang="zh-CN" altLang="en-US" sz="1000" kern="0" dirty="0">
                <a:solidFill>
                  <a:schemeClr val="bg1"/>
                </a:solidFill>
                <a:latin typeface="微软雅黑" panose="020B0503020204020204" pitchFamily="34" charset="-122"/>
                <a:ea typeface="微软雅黑" panose="020B0503020204020204" pitchFamily="34" charset="-122"/>
              </a:rPr>
              <a:t>、报销付款登记</a:t>
            </a:r>
            <a:br>
              <a:rPr lang="en-US" altLang="zh-CN" sz="1000" kern="0" dirty="0">
                <a:solidFill>
                  <a:schemeClr val="bg1"/>
                </a:solidFill>
                <a:latin typeface="微软雅黑" panose="020B0503020204020204" pitchFamily="34" charset="-122"/>
                <a:ea typeface="微软雅黑" panose="020B0503020204020204" pitchFamily="34" charset="-122"/>
              </a:rPr>
            </a:br>
            <a:r>
              <a:rPr lang="en-US" altLang="zh-CN" sz="1000" kern="0" dirty="0">
                <a:solidFill>
                  <a:schemeClr val="bg1"/>
                </a:solidFill>
                <a:latin typeface="微软雅黑" panose="020B0503020204020204" pitchFamily="34" charset="-122"/>
                <a:ea typeface="微软雅黑" panose="020B0503020204020204" pitchFamily="34" charset="-122"/>
              </a:rPr>
              <a:t>2</a:t>
            </a:r>
            <a:r>
              <a:rPr lang="zh-CN" altLang="en-US" sz="1000" kern="0" dirty="0">
                <a:solidFill>
                  <a:schemeClr val="bg1"/>
                </a:solidFill>
                <a:latin typeface="微软雅黑" panose="020B0503020204020204" pitchFamily="34" charset="-122"/>
                <a:ea typeface="微软雅黑" panose="020B0503020204020204" pitchFamily="34" charset="-122"/>
              </a:rPr>
              <a:t>、报销付款审核</a:t>
            </a:r>
            <a:endParaRPr lang="en-US" altLang="zh-CN" sz="1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5323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72471C4-4825-4547-81D3-C5E44BEA712E}"/>
              </a:ext>
            </a:extLst>
          </p:cNvPr>
          <p:cNvSpPr>
            <a:spLocks noChangeArrowheads="1"/>
          </p:cNvSpPr>
          <p:nvPr/>
        </p:nvSpPr>
        <p:spPr bwMode="auto">
          <a:xfrm>
            <a:off x="2205" y="46568"/>
            <a:ext cx="12187592" cy="49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199" b="1" dirty="0">
                <a:solidFill>
                  <a:schemeClr val="bg1"/>
                </a:solidFill>
                <a:latin typeface="方正兰亭粗黑_GBK" charset="-122"/>
                <a:ea typeface="微软雅黑" pitchFamily="34" charset="-122"/>
              </a:rPr>
              <a:t>学习章节</a:t>
            </a:r>
            <a:endParaRPr lang="zh-CN" altLang="zh-CN" sz="3199" b="1" dirty="0">
              <a:solidFill>
                <a:schemeClr val="bg1"/>
              </a:solidFill>
              <a:latin typeface="方正兰亭粗黑_GBK" charset="-122"/>
              <a:ea typeface="微软雅黑" pitchFamily="34" charset="-122"/>
            </a:endParaRPr>
          </a:p>
        </p:txBody>
      </p:sp>
      <p:sp>
        <p:nvSpPr>
          <p:cNvPr id="16" name="矩形 15">
            <a:extLst>
              <a:ext uri="{FF2B5EF4-FFF2-40B4-BE49-F238E27FC236}">
                <a16:creationId xmlns:a16="http://schemas.microsoft.com/office/drawing/2014/main" id="{65F3C7A7-E404-4D36-996B-16D48EBE9E9B}"/>
              </a:ext>
            </a:extLst>
          </p:cNvPr>
          <p:cNvSpPr/>
          <p:nvPr/>
        </p:nvSpPr>
        <p:spPr>
          <a:xfrm>
            <a:off x="569185" y="1177148"/>
            <a:ext cx="11052041" cy="4308359"/>
          </a:xfrm>
          <a:prstGeom prst="rect">
            <a:avLst/>
          </a:prstGeom>
        </p:spPr>
        <p:txBody>
          <a:bodyPr wrap="square">
            <a:spAutoFit/>
          </a:bodyPr>
          <a:lstStyle/>
          <a:p>
            <a:pPr marL="457200" indent="-457200">
              <a:lnSpc>
                <a:spcPct val="200000"/>
              </a:lnSpc>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报销管理办法提炼：</a:t>
            </a:r>
            <a:r>
              <a:rPr lang="zh-CN" altLang="en-US" sz="2000" dirty="0">
                <a:solidFill>
                  <a:schemeClr val="bg1"/>
                </a:solidFill>
                <a:latin typeface="微软雅黑" panose="020B0503020204020204" pitchFamily="34" charset="-122"/>
                <a:ea typeface="微软雅黑" panose="020B0503020204020204" pitchFamily="34" charset="-122"/>
              </a:rPr>
              <a:t>报销管理办法解读及企业申请</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报销表单整理</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a:lnSpc>
                <a:spcPct val="200000"/>
              </a:lnSpc>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报销参数设置：</a:t>
            </a:r>
            <a:r>
              <a:rPr lang="zh-CN" altLang="en-US" sz="2000" dirty="0">
                <a:solidFill>
                  <a:schemeClr val="bg1"/>
                </a:solidFill>
                <a:latin typeface="微软雅黑" panose="020B0503020204020204" pitchFamily="34" charset="-122"/>
                <a:ea typeface="微软雅黑" panose="020B0503020204020204" pitchFamily="34" charset="-122"/>
              </a:rPr>
              <a:t>依据企业报销管理办法设置报销参数</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a:lnSpc>
                <a:spcPct val="200000"/>
              </a:lnSpc>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报销模板设置：</a:t>
            </a:r>
            <a:r>
              <a:rPr lang="zh-CN" altLang="en-US" sz="2000" dirty="0">
                <a:solidFill>
                  <a:schemeClr val="bg1"/>
                </a:solidFill>
                <a:latin typeface="微软雅黑" panose="020B0503020204020204" pitchFamily="34" charset="-122"/>
                <a:ea typeface="微软雅黑" panose="020B0503020204020204" pitchFamily="34" charset="-122"/>
              </a:rPr>
              <a:t>依据企业申请</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报销管理表单制作费用系统的申请模板和报销模板</a:t>
            </a:r>
            <a:endParaRPr lang="en-US" altLang="zh-CN" sz="2000" dirty="0">
              <a:solidFill>
                <a:srgbClr val="FFFF00"/>
              </a:solidFill>
              <a:latin typeface="微软雅黑" panose="020B0503020204020204" pitchFamily="34" charset="-122"/>
              <a:ea typeface="微软雅黑" panose="020B0503020204020204" pitchFamily="34" charset="-122"/>
            </a:endParaRPr>
          </a:p>
          <a:p>
            <a:pPr marL="457200" indent="-457200">
              <a:lnSpc>
                <a:spcPct val="200000"/>
              </a:lnSpc>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申请单的管理：</a:t>
            </a:r>
            <a:r>
              <a:rPr lang="zh-CN" altLang="en-US" sz="2000" dirty="0">
                <a:solidFill>
                  <a:schemeClr val="bg1"/>
                </a:solidFill>
                <a:latin typeface="微软雅黑" panose="020B0503020204020204" pitchFamily="34" charset="-122"/>
                <a:ea typeface="微软雅黑" panose="020B0503020204020204" pitchFamily="34" charset="-122"/>
              </a:rPr>
              <a:t>在系统中完成费用申请</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a:lnSpc>
                <a:spcPct val="200000"/>
              </a:lnSpc>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报销单的管理：</a:t>
            </a:r>
            <a:r>
              <a:rPr lang="zh-CN" altLang="en-US" sz="2000" dirty="0">
                <a:solidFill>
                  <a:schemeClr val="bg1"/>
                </a:solidFill>
                <a:latin typeface="微软雅黑" panose="020B0503020204020204" pitchFamily="34" charset="-122"/>
                <a:ea typeface="微软雅黑" panose="020B0503020204020204" pitchFamily="34" charset="-122"/>
              </a:rPr>
              <a:t>在系统中完成费用报销</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a:lnSpc>
                <a:spcPct val="200000"/>
              </a:lnSpc>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报销的预算与标准管理：</a:t>
            </a:r>
            <a:r>
              <a:rPr lang="zh-CN" altLang="en-US" sz="2000" dirty="0">
                <a:solidFill>
                  <a:schemeClr val="bg1"/>
                </a:solidFill>
                <a:latin typeface="微软雅黑" panose="020B0503020204020204" pitchFamily="34" charset="-122"/>
                <a:ea typeface="微软雅黑" panose="020B0503020204020204" pitchFamily="34" charset="-122"/>
              </a:rPr>
              <a:t>报销的预算占用逻辑与报销标准校验逻辑</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a:lnSpc>
                <a:spcPct val="200000"/>
              </a:lnSpc>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报销付款管理：</a:t>
            </a:r>
            <a:r>
              <a:rPr lang="zh-CN" altLang="en-US" sz="2000" dirty="0">
                <a:solidFill>
                  <a:schemeClr val="bg1"/>
                </a:solidFill>
                <a:latin typeface="微软雅黑" panose="020B0503020204020204" pitchFamily="34" charset="-122"/>
                <a:ea typeface="微软雅黑" panose="020B0503020204020204" pitchFamily="34" charset="-122"/>
              </a:rPr>
              <a:t>报销付款登记与报销付款审核</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8764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1293156-BB69-4ED5-8150-B4345EFE85DE}"/>
              </a:ext>
            </a:extLst>
          </p:cNvPr>
          <p:cNvSpPr>
            <a:spLocks noChangeArrowheads="1"/>
          </p:cNvSpPr>
          <p:nvPr/>
        </p:nvSpPr>
        <p:spPr bwMode="auto">
          <a:xfrm>
            <a:off x="2205" y="46511"/>
            <a:ext cx="1218759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报销管理办法提炼</a:t>
            </a:r>
            <a:endParaRPr lang="zh-CN" altLang="zh-CN" sz="3199" b="1" dirty="0">
              <a:solidFill>
                <a:schemeClr val="bg1"/>
              </a:solidFill>
              <a:latin typeface="方正兰亭粗黑_GBK" charset="-122"/>
              <a:ea typeface="微软雅黑" pitchFamily="34" charset="-122"/>
            </a:endParaRPr>
          </a:p>
        </p:txBody>
      </p:sp>
      <p:pic>
        <p:nvPicPr>
          <p:cNvPr id="15" name="图片 14">
            <a:extLst>
              <a:ext uri="{FF2B5EF4-FFF2-40B4-BE49-F238E27FC236}">
                <a16:creationId xmlns:a16="http://schemas.microsoft.com/office/drawing/2014/main" id="{4D32B410-65CF-4F36-9FC6-13B92E54497F}"/>
              </a:ext>
            </a:extLst>
          </p:cNvPr>
          <p:cNvPicPr>
            <a:picLocks noChangeAspect="1"/>
          </p:cNvPicPr>
          <p:nvPr/>
        </p:nvPicPr>
        <p:blipFill>
          <a:blip r:embed="rId3"/>
          <a:stretch>
            <a:fillRect/>
          </a:stretch>
        </p:blipFill>
        <p:spPr>
          <a:xfrm>
            <a:off x="477168" y="1004642"/>
            <a:ext cx="2789272" cy="4340608"/>
          </a:xfrm>
          <a:prstGeom prst="rect">
            <a:avLst/>
          </a:prstGeom>
        </p:spPr>
      </p:pic>
      <p:grpSp>
        <p:nvGrpSpPr>
          <p:cNvPr id="16" name="组合 15">
            <a:extLst>
              <a:ext uri="{FF2B5EF4-FFF2-40B4-BE49-F238E27FC236}">
                <a16:creationId xmlns:a16="http://schemas.microsoft.com/office/drawing/2014/main" id="{9F23147A-1F6A-4B98-A336-FD6D65E3D9CE}"/>
              </a:ext>
            </a:extLst>
          </p:cNvPr>
          <p:cNvGrpSpPr/>
          <p:nvPr/>
        </p:nvGrpSpPr>
        <p:grpSpPr>
          <a:xfrm>
            <a:off x="3724116" y="1004642"/>
            <a:ext cx="7238524" cy="1545952"/>
            <a:chOff x="3030779" y="4414461"/>
            <a:chExt cx="1547021" cy="2004049"/>
          </a:xfrm>
          <a:solidFill>
            <a:srgbClr val="2FC9FF">
              <a:alpha val="40000"/>
            </a:srgbClr>
          </a:solidFill>
        </p:grpSpPr>
        <p:sp>
          <p:nvSpPr>
            <p:cNvPr id="17" name="圆角矩形 106">
              <a:extLst>
                <a:ext uri="{FF2B5EF4-FFF2-40B4-BE49-F238E27FC236}">
                  <a16:creationId xmlns:a16="http://schemas.microsoft.com/office/drawing/2014/main" id="{E51B1FA3-FE28-4D6A-8DE1-4ECD76D9918D}"/>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C393877-25A0-4519-B14A-4A4D41A023A7}"/>
                </a:ext>
              </a:extLst>
            </p:cNvPr>
            <p:cNvSpPr/>
            <p:nvPr/>
          </p:nvSpPr>
          <p:spPr bwMode="auto">
            <a:xfrm>
              <a:off x="3268405" y="4479940"/>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提炼报销管理办法</a:t>
              </a:r>
            </a:p>
          </p:txBody>
        </p:sp>
      </p:grpSp>
      <p:sp>
        <p:nvSpPr>
          <p:cNvPr id="20" name="矩形 19">
            <a:extLst>
              <a:ext uri="{FF2B5EF4-FFF2-40B4-BE49-F238E27FC236}">
                <a16:creationId xmlns:a16="http://schemas.microsoft.com/office/drawing/2014/main" id="{D56FBBEA-ECFA-49D3-8C26-8ED3ACCA70D5}"/>
              </a:ext>
            </a:extLst>
          </p:cNvPr>
          <p:cNvSpPr/>
          <p:nvPr/>
        </p:nvSpPr>
        <p:spPr bwMode="auto">
          <a:xfrm>
            <a:off x="3811954" y="1292918"/>
            <a:ext cx="6962726" cy="1263435"/>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1</a:t>
            </a:r>
            <a:r>
              <a:rPr lang="zh-CN" altLang="en-US" sz="1000" kern="0" dirty="0">
                <a:solidFill>
                  <a:schemeClr val="bg1"/>
                </a:solidFill>
                <a:latin typeface="微软雅黑" panose="020B0503020204020204" pitchFamily="34" charset="-122"/>
                <a:ea typeface="微软雅黑" panose="020B0503020204020204" pitchFamily="34" charset="-122"/>
              </a:rPr>
              <a:t>、企业有没有报销标准相关控制（例如根据不同的职级</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岗位有不同的出行标准、根据不同城市有不同住宿标准等）</a:t>
            </a:r>
            <a:r>
              <a:rPr lang="en-US" altLang="zh-CN" sz="1000" kern="0" dirty="0">
                <a:solidFill>
                  <a:schemeClr val="bg1"/>
                </a:solidFill>
                <a:latin typeface="微软雅黑" panose="020B0503020204020204" pitchFamily="34" charset="-122"/>
                <a:ea typeface="微软雅黑" panose="020B0503020204020204" pitchFamily="34" charset="-122"/>
              </a:rPr>
              <a:t>?</a:t>
            </a: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2</a:t>
            </a:r>
            <a:r>
              <a:rPr lang="zh-CN" altLang="en-US" sz="1000" kern="0" dirty="0">
                <a:solidFill>
                  <a:schemeClr val="bg1"/>
                </a:solidFill>
                <a:latin typeface="微软雅黑" panose="020B0503020204020204" pitchFamily="34" charset="-122"/>
                <a:ea typeface="微软雅黑" panose="020B0503020204020204" pitchFamily="34" charset="-122"/>
              </a:rPr>
              <a:t>、管理办法中的职级划分（收集人员职级清单），城市的分类方式（可依据费用系统内置城市列表），出行方式等</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3</a:t>
            </a:r>
            <a:r>
              <a:rPr lang="zh-CN" altLang="en-US" sz="1000" kern="0" dirty="0">
                <a:solidFill>
                  <a:schemeClr val="bg1"/>
                </a:solidFill>
                <a:latin typeface="微软雅黑" panose="020B0503020204020204" pitchFamily="34" charset="-122"/>
                <a:ea typeface="微软雅黑" panose="020B0503020204020204" pitchFamily="34" charset="-122"/>
              </a:rPr>
              <a:t>、提炼具体的报销标准及档次，用于后续的系统设置</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4</a:t>
            </a:r>
            <a:r>
              <a:rPr lang="zh-CN" altLang="en-US" sz="1000" kern="0" dirty="0">
                <a:solidFill>
                  <a:schemeClr val="bg1"/>
                </a:solidFill>
                <a:latin typeface="微软雅黑" panose="020B0503020204020204" pitchFamily="34" charset="-122"/>
                <a:ea typeface="微软雅黑" panose="020B0503020204020204" pitchFamily="34" charset="-122"/>
              </a:rPr>
              <a:t>、管理办法中对于报销的管理要求？哪些报销需要申请，哪些不需要，是否有金额限制，是否一事一请一报等</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5</a:t>
            </a:r>
            <a:r>
              <a:rPr lang="zh-CN" altLang="en-US" sz="1000" kern="0" dirty="0">
                <a:solidFill>
                  <a:schemeClr val="bg1"/>
                </a:solidFill>
                <a:latin typeface="微软雅黑" panose="020B0503020204020204" pitchFamily="34" charset="-122"/>
                <a:ea typeface="微软雅黑" panose="020B0503020204020204" pitchFamily="34" charset="-122"/>
              </a:rPr>
              <a:t>、调研财务的报销管理要求，是否需要填写税率、税额等</a:t>
            </a:r>
          </a:p>
        </p:txBody>
      </p:sp>
      <p:pic>
        <p:nvPicPr>
          <p:cNvPr id="21" name="图片 20">
            <a:extLst>
              <a:ext uri="{FF2B5EF4-FFF2-40B4-BE49-F238E27FC236}">
                <a16:creationId xmlns:a16="http://schemas.microsoft.com/office/drawing/2014/main" id="{B11832BD-3DF4-49E4-9CC8-4275AA19C7D6}"/>
              </a:ext>
            </a:extLst>
          </p:cNvPr>
          <p:cNvPicPr>
            <a:picLocks noChangeAspect="1"/>
          </p:cNvPicPr>
          <p:nvPr/>
        </p:nvPicPr>
        <p:blipFill>
          <a:blip r:embed="rId4"/>
          <a:stretch>
            <a:fillRect/>
          </a:stretch>
        </p:blipFill>
        <p:spPr>
          <a:xfrm>
            <a:off x="4391099" y="2901485"/>
            <a:ext cx="3594661" cy="1612298"/>
          </a:xfrm>
          <a:prstGeom prst="rect">
            <a:avLst/>
          </a:prstGeom>
        </p:spPr>
      </p:pic>
      <p:grpSp>
        <p:nvGrpSpPr>
          <p:cNvPr id="22" name="组合 21">
            <a:extLst>
              <a:ext uri="{FF2B5EF4-FFF2-40B4-BE49-F238E27FC236}">
                <a16:creationId xmlns:a16="http://schemas.microsoft.com/office/drawing/2014/main" id="{BEC35E93-5C3B-4D0E-BC8A-FCF8F9768A36}"/>
              </a:ext>
            </a:extLst>
          </p:cNvPr>
          <p:cNvGrpSpPr/>
          <p:nvPr/>
        </p:nvGrpSpPr>
        <p:grpSpPr>
          <a:xfrm>
            <a:off x="3724116" y="4992442"/>
            <a:ext cx="7238524" cy="1545952"/>
            <a:chOff x="3030779" y="4414461"/>
            <a:chExt cx="1547021" cy="2004049"/>
          </a:xfrm>
          <a:solidFill>
            <a:srgbClr val="2FC9FF">
              <a:alpha val="40000"/>
            </a:srgbClr>
          </a:solidFill>
        </p:grpSpPr>
        <p:sp>
          <p:nvSpPr>
            <p:cNvPr id="23" name="圆角矩形 106">
              <a:extLst>
                <a:ext uri="{FF2B5EF4-FFF2-40B4-BE49-F238E27FC236}">
                  <a16:creationId xmlns:a16="http://schemas.microsoft.com/office/drawing/2014/main" id="{8EF5973D-BEEC-42F4-B6CA-17217A10CDD2}"/>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8A5E4218-0F08-4A96-80FD-5582C117428F}"/>
                </a:ext>
              </a:extLst>
            </p:cNvPr>
            <p:cNvSpPr/>
            <p:nvPr/>
          </p:nvSpPr>
          <p:spPr bwMode="auto">
            <a:xfrm>
              <a:off x="3268405" y="4479940"/>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整理费用申请和费用报销表单</a:t>
              </a:r>
            </a:p>
          </p:txBody>
        </p:sp>
      </p:grpSp>
      <p:sp>
        <p:nvSpPr>
          <p:cNvPr id="25" name="矩形 24">
            <a:extLst>
              <a:ext uri="{FF2B5EF4-FFF2-40B4-BE49-F238E27FC236}">
                <a16:creationId xmlns:a16="http://schemas.microsoft.com/office/drawing/2014/main" id="{3CB9C2DA-321C-4D3C-8A81-74F1F8EEFECC}"/>
              </a:ext>
            </a:extLst>
          </p:cNvPr>
          <p:cNvSpPr/>
          <p:nvPr/>
        </p:nvSpPr>
        <p:spPr bwMode="auto">
          <a:xfrm>
            <a:off x="3811954" y="5280718"/>
            <a:ext cx="6962726" cy="1263435"/>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1</a:t>
            </a:r>
            <a:r>
              <a:rPr lang="zh-CN" altLang="en-US" sz="1000" kern="0" dirty="0">
                <a:solidFill>
                  <a:schemeClr val="bg1"/>
                </a:solidFill>
                <a:latin typeface="微软雅黑" panose="020B0503020204020204" pitchFamily="34" charset="-122"/>
                <a:ea typeface="微软雅黑" panose="020B0503020204020204" pitchFamily="34" charset="-122"/>
              </a:rPr>
              <a:t>、企业当前</a:t>
            </a:r>
            <a:r>
              <a:rPr lang="en-US" altLang="zh-CN" sz="1000" kern="0" dirty="0">
                <a:solidFill>
                  <a:schemeClr val="bg1"/>
                </a:solidFill>
                <a:latin typeface="微软雅黑" panose="020B0503020204020204" pitchFamily="34" charset="-122"/>
                <a:ea typeface="微软雅黑" panose="020B0503020204020204" pitchFamily="34" charset="-122"/>
              </a:rPr>
              <a:t>OA</a:t>
            </a:r>
            <a:r>
              <a:rPr lang="zh-CN" altLang="en-US" sz="1000" kern="0" dirty="0">
                <a:solidFill>
                  <a:schemeClr val="bg1"/>
                </a:solidFill>
                <a:latin typeface="微软雅黑" panose="020B0503020204020204" pitchFamily="34" charset="-122"/>
                <a:ea typeface="微软雅黑" panose="020B0503020204020204" pitchFamily="34" charset="-122"/>
              </a:rPr>
              <a:t>、线下或是其他系统中的报销单据和申请单据有哪些</a:t>
            </a:r>
            <a:r>
              <a:rPr lang="en-US" altLang="zh-CN" sz="1000" kern="0" dirty="0">
                <a:solidFill>
                  <a:schemeClr val="bg1"/>
                </a:solidFill>
                <a:latin typeface="微软雅黑" panose="020B0503020204020204" pitchFamily="34" charset="-122"/>
                <a:ea typeface="微软雅黑" panose="020B0503020204020204" pitchFamily="34" charset="-122"/>
              </a:rPr>
              <a:t>?</a:t>
            </a: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2</a:t>
            </a:r>
            <a:r>
              <a:rPr lang="zh-CN" altLang="en-US" sz="1000" kern="0" dirty="0">
                <a:solidFill>
                  <a:schemeClr val="bg1"/>
                </a:solidFill>
                <a:latin typeface="微软雅黑" panose="020B0503020204020204" pitchFamily="34" charset="-122"/>
                <a:ea typeface="微软雅黑" panose="020B0503020204020204" pitchFamily="34" charset="-122"/>
              </a:rPr>
              <a:t>、各类申请单和报销单的填补要求及信息备注要求</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3</a:t>
            </a:r>
            <a:r>
              <a:rPr lang="zh-CN" altLang="en-US" sz="1000" kern="0" dirty="0">
                <a:solidFill>
                  <a:schemeClr val="bg1"/>
                </a:solidFill>
                <a:latin typeface="微软雅黑" panose="020B0503020204020204" pitchFamily="34" charset="-122"/>
                <a:ea typeface="微软雅黑" panose="020B0503020204020204" pitchFamily="34" charset="-122"/>
              </a:rPr>
              <a:t>、申请表单和报销表单中的字段类型和取值是怎么样的？</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en-US" altLang="zh-CN" sz="1000" kern="0" dirty="0">
                <a:solidFill>
                  <a:schemeClr val="bg1"/>
                </a:solidFill>
                <a:latin typeface="微软雅黑" panose="020B0503020204020204" pitchFamily="34" charset="-122"/>
                <a:ea typeface="微软雅黑" panose="020B0503020204020204" pitchFamily="34" charset="-122"/>
              </a:rPr>
              <a:t>4</a:t>
            </a:r>
            <a:r>
              <a:rPr lang="zh-CN" altLang="en-US" sz="1000" kern="0" dirty="0">
                <a:solidFill>
                  <a:schemeClr val="bg1"/>
                </a:solidFill>
                <a:latin typeface="微软雅黑" panose="020B0503020204020204" pitchFamily="34" charset="-122"/>
                <a:ea typeface="微软雅黑" panose="020B0503020204020204" pitchFamily="34" charset="-122"/>
              </a:rPr>
              <a:t>、各类表单对应的的使用范围及各类表单的其他特征</a:t>
            </a:r>
            <a:endParaRPr lang="en-US" altLang="zh-CN" sz="1000" kern="0" dirty="0">
              <a:solidFill>
                <a:schemeClr val="bg1"/>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A48A13EF-D410-4CA7-94EA-3A5D93958E20}"/>
              </a:ext>
            </a:extLst>
          </p:cNvPr>
          <p:cNvGraphicFramePr>
            <a:graphicFrameLocks noChangeAspect="1"/>
          </p:cNvGraphicFramePr>
          <p:nvPr>
            <p:extLst>
              <p:ext uri="{D42A27DB-BD31-4B8C-83A1-F6EECF244321}">
                <p14:modId xmlns:p14="http://schemas.microsoft.com/office/powerpoint/2010/main" val="3527377020"/>
              </p:ext>
            </p:extLst>
          </p:nvPr>
        </p:nvGraphicFramePr>
        <p:xfrm>
          <a:off x="7092950" y="3238500"/>
          <a:ext cx="500063" cy="1009650"/>
        </p:xfrm>
        <a:graphic>
          <a:graphicData uri="http://schemas.openxmlformats.org/presentationml/2006/ole">
            <mc:AlternateContent xmlns:mc="http://schemas.openxmlformats.org/markup-compatibility/2006">
              <mc:Choice xmlns:v="urn:schemas-microsoft-com:vml" Requires="v">
                <p:oleObj spid="_x0000_s1051" name="Worksheet" showAsIcon="1" r:id="rId5" imgW="380837" imgH="766860" progId="Excel.Sheet.12">
                  <p:embed/>
                </p:oleObj>
              </mc:Choice>
              <mc:Fallback>
                <p:oleObj name="Worksheet" showAsIcon="1" r:id="rId5" imgW="380837" imgH="766860" progId="Excel.Sheet.12">
                  <p:embed/>
                  <p:pic>
                    <p:nvPicPr>
                      <p:cNvPr id="0" name=""/>
                      <p:cNvPicPr/>
                      <p:nvPr/>
                    </p:nvPicPr>
                    <p:blipFill>
                      <a:blip r:embed="rId6"/>
                      <a:stretch>
                        <a:fillRect/>
                      </a:stretch>
                    </p:blipFill>
                    <p:spPr>
                      <a:xfrm>
                        <a:off x="7092950" y="3238500"/>
                        <a:ext cx="500063" cy="1009650"/>
                      </a:xfrm>
                      <a:prstGeom prst="rect">
                        <a:avLst/>
                      </a:prstGeom>
                    </p:spPr>
                  </p:pic>
                </p:oleObj>
              </mc:Fallback>
            </mc:AlternateContent>
          </a:graphicData>
        </a:graphic>
      </p:graphicFrame>
    </p:spTree>
    <p:extLst>
      <p:ext uri="{BB962C8B-B14F-4D97-AF65-F5344CB8AC3E}">
        <p14:creationId xmlns:p14="http://schemas.microsoft.com/office/powerpoint/2010/main" val="2672675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1293156-BB69-4ED5-8150-B4345EFE85DE}"/>
              </a:ext>
            </a:extLst>
          </p:cNvPr>
          <p:cNvSpPr>
            <a:spLocks noChangeArrowheads="1"/>
          </p:cNvSpPr>
          <p:nvPr/>
        </p:nvSpPr>
        <p:spPr bwMode="auto">
          <a:xfrm>
            <a:off x="2205" y="46511"/>
            <a:ext cx="1218759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报销模板自定义实现方式</a:t>
            </a:r>
            <a:endParaRPr lang="zh-CN" altLang="zh-CN" sz="3199" b="1" dirty="0">
              <a:solidFill>
                <a:schemeClr val="bg1"/>
              </a:solidFill>
              <a:latin typeface="方正兰亭粗黑_GBK" charset="-122"/>
              <a:ea typeface="微软雅黑" pitchFamily="34" charset="-122"/>
            </a:endParaRPr>
          </a:p>
        </p:txBody>
      </p:sp>
      <p:pic>
        <p:nvPicPr>
          <p:cNvPr id="3" name="图片 2">
            <a:extLst>
              <a:ext uri="{FF2B5EF4-FFF2-40B4-BE49-F238E27FC236}">
                <a16:creationId xmlns:a16="http://schemas.microsoft.com/office/drawing/2014/main" id="{CF4CC28A-4412-4BE7-8532-96A458642D12}"/>
              </a:ext>
            </a:extLst>
          </p:cNvPr>
          <p:cNvPicPr>
            <a:picLocks noChangeAspect="1"/>
          </p:cNvPicPr>
          <p:nvPr/>
        </p:nvPicPr>
        <p:blipFill>
          <a:blip r:embed="rId3"/>
          <a:stretch>
            <a:fillRect/>
          </a:stretch>
        </p:blipFill>
        <p:spPr>
          <a:xfrm>
            <a:off x="424321" y="761008"/>
            <a:ext cx="7948346" cy="5990312"/>
          </a:xfrm>
          <a:prstGeom prst="rect">
            <a:avLst/>
          </a:prstGeom>
        </p:spPr>
      </p:pic>
      <p:grpSp>
        <p:nvGrpSpPr>
          <p:cNvPr id="5" name="组合 4">
            <a:extLst>
              <a:ext uri="{FF2B5EF4-FFF2-40B4-BE49-F238E27FC236}">
                <a16:creationId xmlns:a16="http://schemas.microsoft.com/office/drawing/2014/main" id="{2D2DC245-1FCA-4477-9F27-0AF598E7720E}"/>
              </a:ext>
            </a:extLst>
          </p:cNvPr>
          <p:cNvGrpSpPr/>
          <p:nvPr/>
        </p:nvGrpSpPr>
        <p:grpSpPr>
          <a:xfrm>
            <a:off x="8820061" y="2813961"/>
            <a:ext cx="3250724" cy="1884406"/>
            <a:chOff x="3030779" y="4414461"/>
            <a:chExt cx="1547021" cy="2004049"/>
          </a:xfrm>
          <a:solidFill>
            <a:srgbClr val="2FC9FF">
              <a:alpha val="40000"/>
            </a:srgbClr>
          </a:solidFill>
        </p:grpSpPr>
        <p:sp>
          <p:nvSpPr>
            <p:cNvPr id="6" name="圆角矩形 106">
              <a:extLst>
                <a:ext uri="{FF2B5EF4-FFF2-40B4-BE49-F238E27FC236}">
                  <a16:creationId xmlns:a16="http://schemas.microsoft.com/office/drawing/2014/main" id="{935CA0AB-171D-43F4-A951-CE566EC03FA7}"/>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58FCA651-9CEF-4DEC-BE97-4D83F978A5AE}"/>
                </a:ext>
              </a:extLst>
            </p:cNvPr>
            <p:cNvSpPr/>
            <p:nvPr/>
          </p:nvSpPr>
          <p:spPr bwMode="auto">
            <a:xfrm>
              <a:off x="3244546" y="4713113"/>
              <a:ext cx="1120339" cy="280513"/>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自定义报销模板实现方式</a:t>
              </a:r>
            </a:p>
          </p:txBody>
        </p:sp>
      </p:grpSp>
      <p:graphicFrame>
        <p:nvGraphicFramePr>
          <p:cNvPr id="8" name="对象 7">
            <a:extLst>
              <a:ext uri="{FF2B5EF4-FFF2-40B4-BE49-F238E27FC236}">
                <a16:creationId xmlns:a16="http://schemas.microsoft.com/office/drawing/2014/main" id="{211C4665-8288-4D3A-908E-D468D55E5B08}"/>
              </a:ext>
            </a:extLst>
          </p:cNvPr>
          <p:cNvGraphicFramePr>
            <a:graphicFrameLocks noChangeAspect="1"/>
          </p:cNvGraphicFramePr>
          <p:nvPr>
            <p:extLst>
              <p:ext uri="{D42A27DB-BD31-4B8C-83A1-F6EECF244321}">
                <p14:modId xmlns:p14="http://schemas.microsoft.com/office/powerpoint/2010/main" val="2646728822"/>
              </p:ext>
            </p:extLst>
          </p:nvPr>
        </p:nvGraphicFramePr>
        <p:xfrm>
          <a:off x="10186988" y="3532188"/>
          <a:ext cx="509587" cy="1025525"/>
        </p:xfrm>
        <a:graphic>
          <a:graphicData uri="http://schemas.openxmlformats.org/presentationml/2006/ole">
            <mc:AlternateContent xmlns:mc="http://schemas.openxmlformats.org/markup-compatibility/2006">
              <mc:Choice xmlns:v="urn:schemas-microsoft-com:vml" Requires="v">
                <p:oleObj spid="_x0000_s3084" name="Worksheet" showAsIcon="1" r:id="rId4" imgW="380837" imgH="766860" progId="Excel.Sheet.12">
                  <p:embed/>
                </p:oleObj>
              </mc:Choice>
              <mc:Fallback>
                <p:oleObj name="Worksheet" showAsIcon="1" r:id="rId4" imgW="380837" imgH="766860" progId="Excel.Sheet.12">
                  <p:embed/>
                  <p:pic>
                    <p:nvPicPr>
                      <p:cNvPr id="4" name="对象 3">
                        <a:extLst>
                          <a:ext uri="{FF2B5EF4-FFF2-40B4-BE49-F238E27FC236}">
                            <a16:creationId xmlns:a16="http://schemas.microsoft.com/office/drawing/2014/main" id="{EC352494-2386-44D5-BC2F-41C424CCF0FD}"/>
                          </a:ext>
                        </a:extLst>
                      </p:cNvPr>
                      <p:cNvPicPr/>
                      <p:nvPr/>
                    </p:nvPicPr>
                    <p:blipFill>
                      <a:blip r:embed="rId5"/>
                      <a:stretch>
                        <a:fillRect/>
                      </a:stretch>
                    </p:blipFill>
                    <p:spPr>
                      <a:xfrm>
                        <a:off x="10186988" y="3532188"/>
                        <a:ext cx="509587" cy="1025525"/>
                      </a:xfrm>
                      <a:prstGeom prst="rect">
                        <a:avLst/>
                      </a:prstGeom>
                    </p:spPr>
                  </p:pic>
                </p:oleObj>
              </mc:Fallback>
            </mc:AlternateContent>
          </a:graphicData>
        </a:graphic>
      </p:graphicFrame>
    </p:spTree>
    <p:extLst>
      <p:ext uri="{BB962C8B-B14F-4D97-AF65-F5344CB8AC3E}">
        <p14:creationId xmlns:p14="http://schemas.microsoft.com/office/powerpoint/2010/main" val="198028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1293156-BB69-4ED5-8150-B4345EFE85DE}"/>
              </a:ext>
            </a:extLst>
          </p:cNvPr>
          <p:cNvSpPr>
            <a:spLocks noChangeArrowheads="1"/>
          </p:cNvSpPr>
          <p:nvPr/>
        </p:nvSpPr>
        <p:spPr bwMode="auto">
          <a:xfrm>
            <a:off x="2205" y="46511"/>
            <a:ext cx="1218759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报销参数设置</a:t>
            </a:r>
            <a:endParaRPr lang="zh-CN" altLang="zh-CN" sz="3199" b="1" dirty="0">
              <a:solidFill>
                <a:schemeClr val="bg1"/>
              </a:solidFill>
              <a:latin typeface="方正兰亭粗黑_GBK" charset="-122"/>
              <a:ea typeface="微软雅黑" pitchFamily="34" charset="-122"/>
            </a:endParaRPr>
          </a:p>
        </p:txBody>
      </p:sp>
      <p:pic>
        <p:nvPicPr>
          <p:cNvPr id="3" name="图片 2">
            <a:extLst>
              <a:ext uri="{FF2B5EF4-FFF2-40B4-BE49-F238E27FC236}">
                <a16:creationId xmlns:a16="http://schemas.microsoft.com/office/drawing/2014/main" id="{8B662C75-E930-4EE5-B9F4-FDF72484E5EE}"/>
              </a:ext>
            </a:extLst>
          </p:cNvPr>
          <p:cNvPicPr>
            <a:picLocks noChangeAspect="1"/>
          </p:cNvPicPr>
          <p:nvPr/>
        </p:nvPicPr>
        <p:blipFill>
          <a:blip r:embed="rId2"/>
          <a:stretch>
            <a:fillRect/>
          </a:stretch>
        </p:blipFill>
        <p:spPr>
          <a:xfrm>
            <a:off x="243840" y="1071880"/>
            <a:ext cx="8903897" cy="4607110"/>
          </a:xfrm>
          <a:prstGeom prst="rect">
            <a:avLst/>
          </a:prstGeom>
        </p:spPr>
      </p:pic>
      <p:grpSp>
        <p:nvGrpSpPr>
          <p:cNvPr id="18" name="组合 17">
            <a:extLst>
              <a:ext uri="{FF2B5EF4-FFF2-40B4-BE49-F238E27FC236}">
                <a16:creationId xmlns:a16="http://schemas.microsoft.com/office/drawing/2014/main" id="{B2448CE1-4DFD-403F-B19E-1CE89A26C2A0}"/>
              </a:ext>
            </a:extLst>
          </p:cNvPr>
          <p:cNvGrpSpPr/>
          <p:nvPr/>
        </p:nvGrpSpPr>
        <p:grpSpPr>
          <a:xfrm>
            <a:off x="9307036" y="1071880"/>
            <a:ext cx="2493804" cy="4734560"/>
            <a:chOff x="3030779" y="4414461"/>
            <a:chExt cx="1547021" cy="2004049"/>
          </a:xfrm>
          <a:solidFill>
            <a:srgbClr val="2FC9FF">
              <a:alpha val="40000"/>
            </a:srgbClr>
          </a:solidFill>
        </p:grpSpPr>
        <p:sp>
          <p:nvSpPr>
            <p:cNvPr id="26" name="圆角矩形 106">
              <a:extLst>
                <a:ext uri="{FF2B5EF4-FFF2-40B4-BE49-F238E27FC236}">
                  <a16:creationId xmlns:a16="http://schemas.microsoft.com/office/drawing/2014/main" id="{9D090754-01D8-4411-A38C-B317888B4E38}"/>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DE7C6187-7A0B-469C-9E95-F5CBF3852975}"/>
                </a:ext>
              </a:extLst>
            </p:cNvPr>
            <p:cNvSpPr/>
            <p:nvPr/>
          </p:nvSpPr>
          <p:spPr bwMode="auto">
            <a:xfrm>
              <a:off x="3244120" y="4414462"/>
              <a:ext cx="1120339" cy="193940"/>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设置报销参数</a:t>
              </a:r>
            </a:p>
          </p:txBody>
        </p:sp>
      </p:grpSp>
      <p:sp>
        <p:nvSpPr>
          <p:cNvPr id="28" name="矩形 27">
            <a:extLst>
              <a:ext uri="{FF2B5EF4-FFF2-40B4-BE49-F238E27FC236}">
                <a16:creationId xmlns:a16="http://schemas.microsoft.com/office/drawing/2014/main" id="{84A0D3D6-3A3E-426C-95E7-43845C17DAD1}"/>
              </a:ext>
            </a:extLst>
          </p:cNvPr>
          <p:cNvSpPr/>
          <p:nvPr/>
        </p:nvSpPr>
        <p:spPr bwMode="auto">
          <a:xfrm>
            <a:off x="9307036" y="1458005"/>
            <a:ext cx="2493804" cy="3500075"/>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场景：</a:t>
            </a:r>
            <a:r>
              <a:rPr lang="zh-CN" altLang="en-US" sz="1000" kern="0" dirty="0">
                <a:solidFill>
                  <a:schemeClr val="bg1"/>
                </a:solidFill>
                <a:latin typeface="微软雅黑" panose="020B0503020204020204" pitchFamily="34" charset="-122"/>
                <a:ea typeface="微软雅黑" panose="020B0503020204020204" pitchFamily="34" charset="-122"/>
              </a:rPr>
              <a:t>提炼报销管理办法后，将企业报销管理中的报销费用分类、岗位级别、城市分类、出行方式设置到系统中</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操作要点说明：</a:t>
            </a:r>
            <a:endParaRPr lang="en-US" altLang="zh-CN" sz="1000" b="1" kern="0" dirty="0">
              <a:solidFill>
                <a:srgbClr val="00B0F0"/>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费用类型</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系统初始费用类型，对照企业报销管理中的费用划分，结合财务和业务意见进行调整</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岗位级别</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按照客户的岗位级别划分导入即可，若无则不维护</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城市分类</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基于系统初始导出，按照客户的划分进行微调，导入系统即可</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出行方式</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按照客户实际微调初始设置</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个人设置</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此次为员工个人维护页签，需要开放权限点，若需要初始导入，可使用费用产品的初始导入工具</a:t>
            </a:r>
          </a:p>
        </p:txBody>
      </p:sp>
    </p:spTree>
    <p:extLst>
      <p:ext uri="{BB962C8B-B14F-4D97-AF65-F5344CB8AC3E}">
        <p14:creationId xmlns:p14="http://schemas.microsoft.com/office/powerpoint/2010/main" val="244326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1293156-BB69-4ED5-8150-B4345EFE85DE}"/>
              </a:ext>
            </a:extLst>
          </p:cNvPr>
          <p:cNvSpPr>
            <a:spLocks noChangeArrowheads="1"/>
          </p:cNvSpPr>
          <p:nvPr/>
        </p:nvSpPr>
        <p:spPr bwMode="auto">
          <a:xfrm>
            <a:off x="2205" y="46511"/>
            <a:ext cx="1218759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报销模板设置</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申请单模板</a:t>
            </a:r>
            <a:endParaRPr lang="zh-CN" altLang="zh-CN" sz="3199" b="1" dirty="0">
              <a:solidFill>
                <a:schemeClr val="bg1"/>
              </a:solidFill>
              <a:latin typeface="方正兰亭粗黑_GBK" charset="-122"/>
              <a:ea typeface="微软雅黑" pitchFamily="34" charset="-122"/>
            </a:endParaRPr>
          </a:p>
        </p:txBody>
      </p:sp>
      <p:grpSp>
        <p:nvGrpSpPr>
          <p:cNvPr id="18" name="组合 17">
            <a:extLst>
              <a:ext uri="{FF2B5EF4-FFF2-40B4-BE49-F238E27FC236}">
                <a16:creationId xmlns:a16="http://schemas.microsoft.com/office/drawing/2014/main" id="{B2448CE1-4DFD-403F-B19E-1CE89A26C2A0}"/>
              </a:ext>
            </a:extLst>
          </p:cNvPr>
          <p:cNvGrpSpPr/>
          <p:nvPr/>
        </p:nvGrpSpPr>
        <p:grpSpPr>
          <a:xfrm>
            <a:off x="8686800" y="1071880"/>
            <a:ext cx="3114040" cy="4739640"/>
            <a:chOff x="3030779" y="4414461"/>
            <a:chExt cx="1547021" cy="2004049"/>
          </a:xfrm>
          <a:solidFill>
            <a:srgbClr val="2FC9FF">
              <a:alpha val="40000"/>
            </a:srgbClr>
          </a:solidFill>
        </p:grpSpPr>
        <p:sp>
          <p:nvSpPr>
            <p:cNvPr id="26" name="圆角矩形 106">
              <a:extLst>
                <a:ext uri="{FF2B5EF4-FFF2-40B4-BE49-F238E27FC236}">
                  <a16:creationId xmlns:a16="http://schemas.microsoft.com/office/drawing/2014/main" id="{9D090754-01D8-4411-A38C-B317888B4E38}"/>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DE7C6187-7A0B-469C-9E95-F5CBF3852975}"/>
                </a:ext>
              </a:extLst>
            </p:cNvPr>
            <p:cNvSpPr/>
            <p:nvPr/>
          </p:nvSpPr>
          <p:spPr bwMode="auto">
            <a:xfrm>
              <a:off x="3244120" y="4414462"/>
              <a:ext cx="1120339" cy="193940"/>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设置申请单模板</a:t>
              </a:r>
            </a:p>
          </p:txBody>
        </p:sp>
      </p:grpSp>
      <p:sp>
        <p:nvSpPr>
          <p:cNvPr id="28" name="矩形 27">
            <a:extLst>
              <a:ext uri="{FF2B5EF4-FFF2-40B4-BE49-F238E27FC236}">
                <a16:creationId xmlns:a16="http://schemas.microsoft.com/office/drawing/2014/main" id="{84A0D3D6-3A3E-426C-95E7-43845C17DAD1}"/>
              </a:ext>
            </a:extLst>
          </p:cNvPr>
          <p:cNvSpPr/>
          <p:nvPr/>
        </p:nvSpPr>
        <p:spPr bwMode="auto">
          <a:xfrm>
            <a:off x="8732520" y="1458005"/>
            <a:ext cx="3068320" cy="3500075"/>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场景：</a:t>
            </a:r>
            <a:r>
              <a:rPr lang="zh-CN" altLang="en-US" sz="1000" kern="0" dirty="0">
                <a:solidFill>
                  <a:schemeClr val="bg1"/>
                </a:solidFill>
                <a:latin typeface="微软雅黑" panose="020B0503020204020204" pitchFamily="34" charset="-122"/>
                <a:ea typeface="微软雅黑" panose="020B0503020204020204" pitchFamily="34" charset="-122"/>
              </a:rPr>
              <a:t>根据整理的客户申请单表单在系统中对照设置为对应的费用申请模板</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操作要点说明：</a:t>
            </a:r>
            <a:endParaRPr lang="en-US" altLang="zh-CN" sz="1000" b="1" kern="0" dirty="0">
              <a:solidFill>
                <a:srgbClr val="00B0F0"/>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模板类型</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分为出差申请模板和费用申请模板，区别在于内置的字段不一样（出差申请模板有出差相关的字段），其他功能均一样</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强制费用分摊</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用于控制申请单是否需要对申请金额做费用分摊，分摊即会占用预算；若不分摊则视为制作行政审批管理（视企业管理要求配置）</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表单字段</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为费用系统的内置字段，根据客户的实际申请表单选择是否启用等，部分字段为系统主键，必须启用，只能控制是否编辑</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自定义字段</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可根据系统中的可选类型配置客户实际申请表单中应用的字段。自定义字段无法做取值的校验或是关联系统逻辑，只做信息展示</a:t>
            </a:r>
          </a:p>
        </p:txBody>
      </p:sp>
      <p:pic>
        <p:nvPicPr>
          <p:cNvPr id="4" name="图片 3">
            <a:extLst>
              <a:ext uri="{FF2B5EF4-FFF2-40B4-BE49-F238E27FC236}">
                <a16:creationId xmlns:a16="http://schemas.microsoft.com/office/drawing/2014/main" id="{78692FB9-7BDF-47E4-92C7-A57DDFB14EE1}"/>
              </a:ext>
            </a:extLst>
          </p:cNvPr>
          <p:cNvPicPr>
            <a:picLocks noChangeAspect="1"/>
          </p:cNvPicPr>
          <p:nvPr/>
        </p:nvPicPr>
        <p:blipFill>
          <a:blip r:embed="rId2"/>
          <a:stretch>
            <a:fillRect/>
          </a:stretch>
        </p:blipFill>
        <p:spPr>
          <a:xfrm>
            <a:off x="243840" y="1071880"/>
            <a:ext cx="8229944" cy="2860424"/>
          </a:xfrm>
          <a:prstGeom prst="rect">
            <a:avLst/>
          </a:prstGeom>
        </p:spPr>
      </p:pic>
      <p:pic>
        <p:nvPicPr>
          <p:cNvPr id="5" name="图片 4">
            <a:extLst>
              <a:ext uri="{FF2B5EF4-FFF2-40B4-BE49-F238E27FC236}">
                <a16:creationId xmlns:a16="http://schemas.microsoft.com/office/drawing/2014/main" id="{FFAA902F-9413-4B2B-ACF1-A7827DB38126}"/>
              </a:ext>
            </a:extLst>
          </p:cNvPr>
          <p:cNvPicPr>
            <a:picLocks noChangeAspect="1"/>
          </p:cNvPicPr>
          <p:nvPr/>
        </p:nvPicPr>
        <p:blipFill>
          <a:blip r:embed="rId3"/>
          <a:stretch>
            <a:fillRect/>
          </a:stretch>
        </p:blipFill>
        <p:spPr>
          <a:xfrm>
            <a:off x="2647024" y="3169764"/>
            <a:ext cx="5826760" cy="3641725"/>
          </a:xfrm>
          <a:prstGeom prst="rect">
            <a:avLst/>
          </a:prstGeom>
        </p:spPr>
      </p:pic>
    </p:spTree>
    <p:extLst>
      <p:ext uri="{BB962C8B-B14F-4D97-AF65-F5344CB8AC3E}">
        <p14:creationId xmlns:p14="http://schemas.microsoft.com/office/powerpoint/2010/main" val="317448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71293156-BB69-4ED5-8150-B4345EFE85DE}"/>
              </a:ext>
            </a:extLst>
          </p:cNvPr>
          <p:cNvSpPr>
            <a:spLocks noChangeArrowheads="1"/>
          </p:cNvSpPr>
          <p:nvPr/>
        </p:nvSpPr>
        <p:spPr bwMode="auto">
          <a:xfrm>
            <a:off x="2205" y="46511"/>
            <a:ext cx="1218759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报销模板设置</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报销单模板</a:t>
            </a:r>
            <a:endParaRPr lang="zh-CN" altLang="zh-CN" sz="3199" b="1" dirty="0">
              <a:solidFill>
                <a:schemeClr val="bg1"/>
              </a:solidFill>
              <a:latin typeface="方正兰亭粗黑_GBK" charset="-122"/>
              <a:ea typeface="微软雅黑" pitchFamily="34" charset="-122"/>
            </a:endParaRPr>
          </a:p>
        </p:txBody>
      </p:sp>
      <p:grpSp>
        <p:nvGrpSpPr>
          <p:cNvPr id="18" name="组合 17">
            <a:extLst>
              <a:ext uri="{FF2B5EF4-FFF2-40B4-BE49-F238E27FC236}">
                <a16:creationId xmlns:a16="http://schemas.microsoft.com/office/drawing/2014/main" id="{B2448CE1-4DFD-403F-B19E-1CE89A26C2A0}"/>
              </a:ext>
            </a:extLst>
          </p:cNvPr>
          <p:cNvGrpSpPr/>
          <p:nvPr/>
        </p:nvGrpSpPr>
        <p:grpSpPr>
          <a:xfrm>
            <a:off x="8686800" y="1071880"/>
            <a:ext cx="3114040" cy="5588000"/>
            <a:chOff x="3030779" y="4414461"/>
            <a:chExt cx="1547021" cy="2004049"/>
          </a:xfrm>
          <a:solidFill>
            <a:srgbClr val="2FC9FF">
              <a:alpha val="40000"/>
            </a:srgbClr>
          </a:solidFill>
        </p:grpSpPr>
        <p:sp>
          <p:nvSpPr>
            <p:cNvPr id="26" name="圆角矩形 106">
              <a:extLst>
                <a:ext uri="{FF2B5EF4-FFF2-40B4-BE49-F238E27FC236}">
                  <a16:creationId xmlns:a16="http://schemas.microsoft.com/office/drawing/2014/main" id="{9D090754-01D8-4411-A38C-B317888B4E38}"/>
                </a:ext>
              </a:extLst>
            </p:cNvPr>
            <p:cNvSpPr/>
            <p:nvPr/>
          </p:nvSpPr>
          <p:spPr bwMode="auto">
            <a:xfrm>
              <a:off x="3030779" y="4414461"/>
              <a:ext cx="1547021" cy="2004049"/>
            </a:xfrm>
            <a:prstGeom prst="roundRect">
              <a:avLst>
                <a:gd name="adj" fmla="val 53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524" tIns="51263" rIns="102524" bIns="51263" numCol="1" spcCol="0" rtlCol="0" fromWordArt="0" anchor="t" anchorCtr="0" forceAA="0" compatLnSpc="1">
              <a:noAutofit/>
            </a:bodyPr>
            <a:lstStyle/>
            <a:p>
              <a:pPr algn="ctr" defTabSz="912860">
                <a:lnSpc>
                  <a:spcPct val="130000"/>
                </a:lnSpc>
              </a:pP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DE7C6187-7A0B-469C-9E95-F5CBF3852975}"/>
                </a:ext>
              </a:extLst>
            </p:cNvPr>
            <p:cNvSpPr/>
            <p:nvPr/>
          </p:nvSpPr>
          <p:spPr bwMode="auto">
            <a:xfrm>
              <a:off x="3244120" y="4414462"/>
              <a:ext cx="1120339" cy="193940"/>
            </a:xfrm>
            <a:prstGeom prst="rect">
              <a:avLst/>
            </a:prstGeom>
            <a:noFill/>
            <a:ln w="12700" cap="flat" cmpd="sng" algn="ctr">
              <a:noFill/>
              <a:prstDash val="solid"/>
              <a:miter lim="800000"/>
            </a:ln>
            <a:effectLst/>
          </p:spPr>
          <p:txBody>
            <a:bodyPr lIns="102522" tIns="51261" rIns="102522" bIns="51261" anchor="ctr"/>
            <a:lstStyle/>
            <a:p>
              <a:pPr algn="ctr" defTabSz="912860">
                <a:defRPr/>
              </a:pPr>
              <a:r>
                <a:rPr lang="zh-CN" altLang="en-US" sz="1050" b="1" kern="0" dirty="0">
                  <a:solidFill>
                    <a:srgbClr val="FFC000"/>
                  </a:solidFill>
                  <a:latin typeface="微软雅黑" panose="020B0503020204020204" pitchFamily="34" charset="-122"/>
                  <a:ea typeface="微软雅黑" panose="020B0503020204020204" pitchFamily="34" charset="-122"/>
                </a:rPr>
                <a:t>设置报销单模板</a:t>
              </a:r>
            </a:p>
          </p:txBody>
        </p:sp>
      </p:grpSp>
      <p:sp>
        <p:nvSpPr>
          <p:cNvPr id="28" name="矩形 27">
            <a:extLst>
              <a:ext uri="{FF2B5EF4-FFF2-40B4-BE49-F238E27FC236}">
                <a16:creationId xmlns:a16="http://schemas.microsoft.com/office/drawing/2014/main" id="{84A0D3D6-3A3E-426C-95E7-43845C17DAD1}"/>
              </a:ext>
            </a:extLst>
          </p:cNvPr>
          <p:cNvSpPr/>
          <p:nvPr/>
        </p:nvSpPr>
        <p:spPr bwMode="auto">
          <a:xfrm>
            <a:off x="8732520" y="1458006"/>
            <a:ext cx="3068320" cy="4328112"/>
          </a:xfrm>
          <a:prstGeom prst="rect">
            <a:avLst/>
          </a:prstGeom>
          <a:noFill/>
          <a:ln w="12700" cap="flat" cmpd="sng" algn="ctr">
            <a:noFill/>
            <a:prstDash val="solid"/>
            <a:miter lim="800000"/>
          </a:ln>
          <a:effectLst/>
        </p:spPr>
        <p:txBody>
          <a:bodyPr lIns="102522" tIns="51261" rIns="102522" bIns="51261" anchor="t"/>
          <a:lstStyle/>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场景：</a:t>
            </a:r>
            <a:r>
              <a:rPr lang="zh-CN" altLang="en-US" sz="1000" kern="0" dirty="0">
                <a:solidFill>
                  <a:schemeClr val="bg1"/>
                </a:solidFill>
                <a:latin typeface="微软雅黑" panose="020B0503020204020204" pitchFamily="34" charset="-122"/>
                <a:ea typeface="微软雅黑" panose="020B0503020204020204" pitchFamily="34" charset="-122"/>
              </a:rPr>
              <a:t>根据整理的客户报销单表单在系统中对照设置为对应的费用报销模板</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b="1" kern="0" dirty="0">
                <a:solidFill>
                  <a:srgbClr val="00B0F0"/>
                </a:solidFill>
                <a:latin typeface="微软雅黑" panose="020B0503020204020204" pitchFamily="34" charset="-122"/>
                <a:ea typeface="微软雅黑" panose="020B0503020204020204" pitchFamily="34" charset="-122"/>
              </a:rPr>
              <a:t>操作要点说明：</a:t>
            </a:r>
            <a:endParaRPr lang="en-US" altLang="zh-CN" sz="1000" b="1" kern="0" dirty="0">
              <a:solidFill>
                <a:srgbClr val="00B0F0"/>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模板类型</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分为差旅报销模板和日常报销模板，区别在于差旅报销模板可以添加住宿和出行类的费用类型，其他设置均为一致</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表单字段</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为费用系统的内置字段，根据客户的实际申请表单选择是否启用等，部分字段为系统主键，必须启用，只能控制是否编辑</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自定义字段</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可根据系统中的可选类型配置客户实际申请表单中应用的字段。自定义字段无法做取值的校验或是关联系统逻辑，只做信息展示</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报销标准</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可根据企业的管理要求进行设置，配置报销标准时，同一费用类型的同一岗位类型不可配置多条；若企业无要求可不启用</a:t>
            </a: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endParaRPr lang="en-US" altLang="zh-CN" sz="1000" kern="0" dirty="0">
              <a:solidFill>
                <a:schemeClr val="bg1"/>
              </a:solidFill>
              <a:latin typeface="微软雅黑" panose="020B0503020204020204" pitchFamily="34" charset="-122"/>
              <a:ea typeface="微软雅黑" panose="020B0503020204020204" pitchFamily="34" charset="-122"/>
            </a:endParaRPr>
          </a:p>
          <a:p>
            <a:pPr defTabSz="912860">
              <a:lnSpc>
                <a:spcPct val="150000"/>
              </a:lnSpc>
              <a:defRPr/>
            </a:pPr>
            <a:r>
              <a:rPr lang="zh-CN" altLang="en-US" sz="1000" kern="0" dirty="0">
                <a:solidFill>
                  <a:schemeClr val="bg1"/>
                </a:solidFill>
                <a:latin typeface="微软雅黑" panose="020B0503020204020204" pitchFamily="34" charset="-122"/>
                <a:ea typeface="微软雅黑" panose="020B0503020204020204" pitchFamily="34" charset="-122"/>
              </a:rPr>
              <a:t>打印设置</a:t>
            </a:r>
            <a:r>
              <a:rPr lang="en-US" altLang="zh-CN" sz="1000" kern="0" dirty="0">
                <a:solidFill>
                  <a:schemeClr val="bg1"/>
                </a:solidFill>
                <a:latin typeface="微软雅黑" panose="020B0503020204020204" pitchFamily="34" charset="-122"/>
                <a:ea typeface="微软雅黑" panose="020B0503020204020204" pitchFamily="34" charset="-122"/>
              </a:rPr>
              <a:t>-</a:t>
            </a:r>
            <a:r>
              <a:rPr lang="zh-CN" altLang="en-US" sz="1000" kern="0" dirty="0">
                <a:solidFill>
                  <a:schemeClr val="bg1"/>
                </a:solidFill>
                <a:latin typeface="微软雅黑" panose="020B0503020204020204" pitchFamily="34" charset="-122"/>
                <a:ea typeface="微软雅黑" panose="020B0503020204020204" pitchFamily="34" charset="-122"/>
              </a:rPr>
              <a:t>费用系统的打印设置只控制费用报销单据详情页中的打印效果；与单据进入审批表单详情页中工作流提供的打印功能无关</a:t>
            </a:r>
          </a:p>
        </p:txBody>
      </p:sp>
      <p:pic>
        <p:nvPicPr>
          <p:cNvPr id="3" name="图片 2">
            <a:extLst>
              <a:ext uri="{FF2B5EF4-FFF2-40B4-BE49-F238E27FC236}">
                <a16:creationId xmlns:a16="http://schemas.microsoft.com/office/drawing/2014/main" id="{7B558C9D-D3B1-4000-8506-8E0951F69C91}"/>
              </a:ext>
            </a:extLst>
          </p:cNvPr>
          <p:cNvPicPr>
            <a:picLocks noChangeAspect="1"/>
          </p:cNvPicPr>
          <p:nvPr/>
        </p:nvPicPr>
        <p:blipFill>
          <a:blip r:embed="rId2"/>
          <a:stretch>
            <a:fillRect/>
          </a:stretch>
        </p:blipFill>
        <p:spPr>
          <a:xfrm>
            <a:off x="236333" y="1071880"/>
            <a:ext cx="8208987" cy="3019587"/>
          </a:xfrm>
          <a:prstGeom prst="rect">
            <a:avLst/>
          </a:prstGeom>
        </p:spPr>
      </p:pic>
      <p:pic>
        <p:nvPicPr>
          <p:cNvPr id="6" name="图片 5">
            <a:extLst>
              <a:ext uri="{FF2B5EF4-FFF2-40B4-BE49-F238E27FC236}">
                <a16:creationId xmlns:a16="http://schemas.microsoft.com/office/drawing/2014/main" id="{6BCC7ABD-8643-4073-956F-0742513A20F4}"/>
              </a:ext>
            </a:extLst>
          </p:cNvPr>
          <p:cNvPicPr>
            <a:picLocks noChangeAspect="1"/>
          </p:cNvPicPr>
          <p:nvPr/>
        </p:nvPicPr>
        <p:blipFill>
          <a:blip r:embed="rId3"/>
          <a:stretch>
            <a:fillRect/>
          </a:stretch>
        </p:blipFill>
        <p:spPr>
          <a:xfrm>
            <a:off x="2128520" y="2749275"/>
            <a:ext cx="6316800" cy="4002724"/>
          </a:xfrm>
          <a:prstGeom prst="rect">
            <a:avLst/>
          </a:prstGeom>
        </p:spPr>
      </p:pic>
    </p:spTree>
    <p:extLst>
      <p:ext uri="{BB962C8B-B14F-4D97-AF65-F5344CB8AC3E}">
        <p14:creationId xmlns:p14="http://schemas.microsoft.com/office/powerpoint/2010/main" val="11432650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3199</TotalTime>
  <Words>2017</Words>
  <Application>Microsoft Office PowerPoint</Application>
  <PresentationFormat>宽屏</PresentationFormat>
  <Paragraphs>169</Paragraphs>
  <Slides>16</Slides>
  <Notes>1</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3" baseType="lpstr">
      <vt:lpstr>等线</vt:lpstr>
      <vt:lpstr>等线 Light</vt:lpstr>
      <vt:lpstr>方正兰亭粗黑_GBK</vt:lpstr>
      <vt:lpstr>微软雅黑</vt:lpstr>
      <vt:lpstr>Arial</vt:lpstr>
      <vt:lpstr>Office 主题​​</vt:lpstr>
      <vt:lpstr>Microsoft Excel 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Number 23</cp:lastModifiedBy>
  <cp:revision>154</cp:revision>
  <dcterms:created xsi:type="dcterms:W3CDTF">2020-02-02T07:20:00Z</dcterms:created>
  <dcterms:modified xsi:type="dcterms:W3CDTF">2020-02-06T01:48:06Z</dcterms:modified>
</cp:coreProperties>
</file>